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2"/>
  </p:notesMasterIdLst>
  <p:sldIdLst>
    <p:sldId id="256" r:id="rId2"/>
    <p:sldId id="257" r:id="rId3"/>
    <p:sldId id="258" r:id="rId4"/>
    <p:sldId id="259" r:id="rId5"/>
    <p:sldId id="260" r:id="rId6"/>
    <p:sldId id="261" r:id="rId7"/>
    <p:sldId id="284" r:id="rId8"/>
    <p:sldId id="265" r:id="rId9"/>
    <p:sldId id="290" r:id="rId10"/>
    <p:sldId id="271" r:id="rId11"/>
    <p:sldId id="273" r:id="rId12"/>
    <p:sldId id="294" r:id="rId13"/>
    <p:sldId id="291" r:id="rId14"/>
    <p:sldId id="285" r:id="rId15"/>
    <p:sldId id="286" r:id="rId16"/>
    <p:sldId id="292" r:id="rId17"/>
    <p:sldId id="293" r:id="rId18"/>
    <p:sldId id="274" r:id="rId19"/>
    <p:sldId id="289"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jali Mondal" initials="AM" lastIdx="1" clrIdx="0">
    <p:extLst>
      <p:ext uri="{19B8F6BF-5375-455C-9EA6-DF929625EA0E}">
        <p15:presenceInfo xmlns:p15="http://schemas.microsoft.com/office/powerpoint/2012/main" userId="9fea463be9d8098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a:srgbClr val="66FFFF"/>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87" d="100"/>
          <a:sy n="87"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992CB-7F82-4FAF-BE36-2362AA70B302}" type="datetimeFigureOut">
              <a:rPr lang="en-IN" smtClean="0"/>
              <a:t>30-12-2021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CAC6A-BFA6-45ED-8DFC-314D05890072}" type="slidenum">
              <a:rPr lang="en-IN" smtClean="0"/>
              <a:t>‹#›</a:t>
            </a:fld>
            <a:endParaRPr lang="en-IN"/>
          </a:p>
        </p:txBody>
      </p:sp>
    </p:spTree>
    <p:extLst>
      <p:ext uri="{BB962C8B-B14F-4D97-AF65-F5344CB8AC3E}">
        <p14:creationId xmlns:p14="http://schemas.microsoft.com/office/powerpoint/2010/main" val="863519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253D92-9DD9-4829-88C9-7380C152EAEA}" type="datetimeFigureOut">
              <a:rPr lang="en-IN" smtClean="0"/>
              <a:t>30-12-2021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4215506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253D92-9DD9-4829-88C9-7380C152EAEA}" type="datetimeFigureOut">
              <a:rPr lang="en-IN" smtClean="0"/>
              <a:t>30-12-2021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507055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253D92-9DD9-4829-88C9-7380C152EAEA}" type="datetimeFigureOut">
              <a:rPr lang="en-IN" smtClean="0"/>
              <a:t>30-12-2021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0EE515A-1A0E-422C-83D1-C10084A8CF55}"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20773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0253D92-9DD9-4829-88C9-7380C152EAEA}" type="datetimeFigureOut">
              <a:rPr lang="en-IN" smtClean="0"/>
              <a:t>30-12-2021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1115964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0253D92-9DD9-4829-88C9-7380C152EAEA}" type="datetimeFigureOut">
              <a:rPr lang="en-IN" smtClean="0"/>
              <a:t>30-12-2021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0EE515A-1A0E-422C-83D1-C10084A8CF55}"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21663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0253D92-9DD9-4829-88C9-7380C152EAEA}" type="datetimeFigureOut">
              <a:rPr lang="en-IN" smtClean="0"/>
              <a:t>30-12-2021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1055668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53D92-9DD9-4829-88C9-7380C152EAEA}" type="datetimeFigureOut">
              <a:rPr lang="en-IN" smtClean="0"/>
              <a:t>30-12-2021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3229421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53D92-9DD9-4829-88C9-7380C152EAEA}" type="datetimeFigureOut">
              <a:rPr lang="en-IN" smtClean="0"/>
              <a:t>30-12-2021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302326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253D92-9DD9-4829-88C9-7380C152EAEA}" type="datetimeFigureOut">
              <a:rPr lang="en-IN" smtClean="0"/>
              <a:t>30-12-2021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110973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253D92-9DD9-4829-88C9-7380C152EAEA}" type="datetimeFigureOut">
              <a:rPr lang="en-IN" smtClean="0"/>
              <a:t>30-12-2021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3451705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253D92-9DD9-4829-88C9-7380C152EAEA}" type="datetimeFigureOut">
              <a:rPr lang="en-IN" smtClean="0"/>
              <a:t>30-12-2021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83029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253D92-9DD9-4829-88C9-7380C152EAEA}" type="datetimeFigureOut">
              <a:rPr lang="en-IN" smtClean="0"/>
              <a:t>30-12-2021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2707573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253D92-9DD9-4829-88C9-7380C152EAEA}" type="datetimeFigureOut">
              <a:rPr lang="en-IN" smtClean="0"/>
              <a:t>30-12-2021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3481400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253D92-9DD9-4829-88C9-7380C152EAEA}" type="datetimeFigureOut">
              <a:rPr lang="en-IN" smtClean="0"/>
              <a:t>30-12-2021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11847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253D92-9DD9-4829-88C9-7380C152EAEA}" type="datetimeFigureOut">
              <a:rPr lang="en-IN" smtClean="0"/>
              <a:t>30-12-2021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175112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253D92-9DD9-4829-88C9-7380C152EAEA}" type="datetimeFigureOut">
              <a:rPr lang="en-IN" smtClean="0"/>
              <a:t>30-12-2021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0EE515A-1A0E-422C-83D1-C10084A8CF55}" type="slidenum">
              <a:rPr lang="en-IN" smtClean="0"/>
              <a:t>‹#›</a:t>
            </a:fld>
            <a:endParaRPr lang="en-IN"/>
          </a:p>
        </p:txBody>
      </p:sp>
    </p:spTree>
    <p:extLst>
      <p:ext uri="{BB962C8B-B14F-4D97-AF65-F5344CB8AC3E}">
        <p14:creationId xmlns:p14="http://schemas.microsoft.com/office/powerpoint/2010/main" val="358203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0253D92-9DD9-4829-88C9-7380C152EAEA}" type="datetimeFigureOut">
              <a:rPr lang="en-IN" smtClean="0"/>
              <a:t>30-12-2021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0EE515A-1A0E-422C-83D1-C10084A8CF55}" type="slidenum">
              <a:rPr lang="en-IN" smtClean="0"/>
              <a:t>‹#›</a:t>
            </a:fld>
            <a:endParaRPr lang="en-IN"/>
          </a:p>
        </p:txBody>
      </p:sp>
    </p:spTree>
    <p:extLst>
      <p:ext uri="{BB962C8B-B14F-4D97-AF65-F5344CB8AC3E}">
        <p14:creationId xmlns:p14="http://schemas.microsoft.com/office/powerpoint/2010/main" val="173764824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webp"/></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Embedded_C" TargetMode="External"/><Relationship Id="rId3" Type="http://schemas.openxmlformats.org/officeDocument/2006/relationships/hyperlink" Target="https://www.javatpoint.com/embedded-system-8051-microcontroller" TargetMode="External"/><Relationship Id="rId7" Type="http://schemas.openxmlformats.org/officeDocument/2006/relationships/hyperlink" Target="https://www.javatpoint.com/embedded-system-c-programming" TargetMode="External"/><Relationship Id="rId2" Type="http://schemas.openxmlformats.org/officeDocument/2006/relationships/hyperlink" Target="https://www.javatpoint.com/embedded-system-7-segment-display" TargetMode="External"/><Relationship Id="rId1" Type="http://schemas.openxmlformats.org/officeDocument/2006/relationships/slideLayout" Target="../slideLayouts/slideLayout2.xml"/><Relationship Id="rId6" Type="http://schemas.openxmlformats.org/officeDocument/2006/relationships/hyperlink" Target="https://www2.keil.com/mdk5/uvision/" TargetMode="External"/><Relationship Id="rId5" Type="http://schemas.openxmlformats.org/officeDocument/2006/relationships/hyperlink" Target="https://www.elprocus.com/infrared-ir-sensor-circuit-and-working/" TargetMode="External"/><Relationship Id="rId4" Type="http://schemas.openxmlformats.org/officeDocument/2006/relationships/hyperlink" Target="https://embetronicx.com/tutorials/microcontrollers/8051/ir-sensor-interfacing-with-8051/" TargetMode="External"/><Relationship Id="rId9" Type="http://schemas.openxmlformats.org/officeDocument/2006/relationships/hyperlink" Target="https://www.irena.org/wind#:~:text=Wind%20power%20is%20one%20of%20the%20fastest%2Dgrowing%20renewable%20energy%20technologies.&amp;text=Wind%20is%20used%20to%20produce,or%20wind%20energy%20conversion%20system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F134-DBE9-4C28-9055-E7D2CCC5FA76}"/>
              </a:ext>
            </a:extLst>
          </p:cNvPr>
          <p:cNvSpPr>
            <a:spLocks noGrp="1"/>
          </p:cNvSpPr>
          <p:nvPr>
            <p:ph type="ctrTitle"/>
          </p:nvPr>
        </p:nvSpPr>
        <p:spPr>
          <a:xfrm>
            <a:off x="1740876" y="440320"/>
            <a:ext cx="9548447" cy="499681"/>
          </a:xfrm>
          <a:noFill/>
        </p:spPr>
        <p:txBody>
          <a:bodyPr anchor="ctr">
            <a:normAutofit fontScale="90000"/>
          </a:bodyPr>
          <a:lstStyle/>
          <a:p>
            <a:r>
              <a:rPr lang="en-IN" sz="2800" b="1" u="sng" dirty="0">
                <a:solidFill>
                  <a:srgbClr val="080808"/>
                </a:solidFill>
                <a:latin typeface="Candara" panose="020E0502030303020204" pitchFamily="34" charset="0"/>
              </a:rPr>
              <a:t>Project Report on Smart Highway Using 8051 Microcontroller</a:t>
            </a:r>
          </a:p>
        </p:txBody>
      </p:sp>
      <p:sp>
        <p:nvSpPr>
          <p:cNvPr id="3" name="Subtitle 2">
            <a:extLst>
              <a:ext uri="{FF2B5EF4-FFF2-40B4-BE49-F238E27FC236}">
                <a16:creationId xmlns:a16="http://schemas.microsoft.com/office/drawing/2014/main" id="{04D30B89-F92D-454F-AF2F-7FCF376BE064}"/>
              </a:ext>
            </a:extLst>
          </p:cNvPr>
          <p:cNvSpPr>
            <a:spLocks noGrp="1"/>
          </p:cNvSpPr>
          <p:nvPr>
            <p:ph type="subTitle" idx="1"/>
          </p:nvPr>
        </p:nvSpPr>
        <p:spPr>
          <a:xfrm>
            <a:off x="2866292" y="2894729"/>
            <a:ext cx="6066691" cy="647537"/>
          </a:xfrm>
          <a:noFill/>
        </p:spPr>
        <p:txBody>
          <a:bodyPr>
            <a:normAutofit fontScale="85000" lnSpcReduction="10000"/>
          </a:bodyPr>
          <a:lstStyle/>
          <a:p>
            <a:r>
              <a:rPr lang="en-IN" sz="1600" i="1" dirty="0">
                <a:solidFill>
                  <a:srgbClr val="080808"/>
                </a:solidFill>
              </a:rPr>
              <a:t>Submitted  in partial fulfilment of the requirements of the degree of  </a:t>
            </a:r>
          </a:p>
          <a:p>
            <a:r>
              <a:rPr lang="en-IN" sz="1600" i="1" dirty="0">
                <a:solidFill>
                  <a:srgbClr val="080808"/>
                </a:solidFill>
              </a:rPr>
              <a:t> </a:t>
            </a:r>
          </a:p>
        </p:txBody>
      </p:sp>
      <p:sp>
        <p:nvSpPr>
          <p:cNvPr id="4" name="TextBox 3">
            <a:extLst>
              <a:ext uri="{FF2B5EF4-FFF2-40B4-BE49-F238E27FC236}">
                <a16:creationId xmlns:a16="http://schemas.microsoft.com/office/drawing/2014/main" id="{CC0F6B83-C0BA-449D-BA7E-3C8275D43B12}"/>
              </a:ext>
            </a:extLst>
          </p:cNvPr>
          <p:cNvSpPr txBox="1"/>
          <p:nvPr/>
        </p:nvSpPr>
        <p:spPr>
          <a:xfrm>
            <a:off x="2787469" y="3239608"/>
            <a:ext cx="5653146" cy="3139321"/>
          </a:xfrm>
          <a:prstGeom prst="rect">
            <a:avLst/>
          </a:prstGeom>
          <a:noFill/>
        </p:spPr>
        <p:txBody>
          <a:bodyPr wrap="square" rtlCol="0">
            <a:spAutoFit/>
          </a:bodyPr>
          <a:lstStyle/>
          <a:p>
            <a:endParaRPr lang="en-IN" sz="1600" b="1" dirty="0">
              <a:latin typeface="Arial" panose="020B0604020202020204" pitchFamily="34" charset="0"/>
              <a:cs typeface="Arial" panose="020B0604020202020204" pitchFamily="34" charset="0"/>
            </a:endParaRPr>
          </a:p>
          <a:p>
            <a:r>
              <a:rPr lang="en-US" sz="1600" b="1" spc="-5" dirty="0">
                <a:effectLst/>
                <a:ea typeface="Times New Roman" panose="02020603050405020304" pitchFamily="18" charset="0"/>
              </a:rPr>
              <a:t>     Bachelor</a:t>
            </a:r>
            <a:r>
              <a:rPr lang="en-US" sz="1600" b="1" spc="-80" dirty="0">
                <a:effectLst/>
                <a:ea typeface="Times New Roman" panose="02020603050405020304" pitchFamily="18" charset="0"/>
              </a:rPr>
              <a:t> </a:t>
            </a:r>
            <a:r>
              <a:rPr lang="en-US" sz="1600" b="1" dirty="0">
                <a:effectLst/>
                <a:ea typeface="Times New Roman" panose="02020603050405020304" pitchFamily="18" charset="0"/>
              </a:rPr>
              <a:t>of</a:t>
            </a:r>
            <a:r>
              <a:rPr lang="en-US" sz="1600" b="1" spc="-80" dirty="0">
                <a:effectLst/>
                <a:ea typeface="Times New Roman" panose="02020603050405020304" pitchFamily="18" charset="0"/>
              </a:rPr>
              <a:t> </a:t>
            </a:r>
            <a:r>
              <a:rPr lang="en-US" sz="1600" b="1" dirty="0">
                <a:effectLst/>
                <a:ea typeface="Times New Roman" panose="02020603050405020304" pitchFamily="18" charset="0"/>
              </a:rPr>
              <a:t>Technology</a:t>
            </a:r>
            <a:r>
              <a:rPr lang="en-US" sz="1600" b="1" dirty="0">
                <a:ea typeface="Times New Roman" panose="02020603050405020304" pitchFamily="18" charset="0"/>
              </a:rPr>
              <a:t>  in Electrical Engineering</a:t>
            </a:r>
          </a:p>
          <a:p>
            <a:r>
              <a:rPr lang="en-US" sz="1600" b="1" dirty="0">
                <a:ea typeface="Times New Roman" panose="02020603050405020304" pitchFamily="18" charset="0"/>
              </a:rPr>
              <a:t>                             </a:t>
            </a:r>
          </a:p>
          <a:p>
            <a:endParaRPr lang="en-US" sz="1600" b="1" dirty="0">
              <a:ea typeface="Times New Roman" panose="02020603050405020304" pitchFamily="18" charset="0"/>
            </a:endParaRPr>
          </a:p>
          <a:p>
            <a:endParaRPr lang="en-US" sz="1600" b="1" dirty="0">
              <a:ea typeface="Times New Roman" panose="02020603050405020304" pitchFamily="18" charset="0"/>
            </a:endParaRPr>
          </a:p>
          <a:p>
            <a:endParaRPr lang="en-US" sz="1600" b="1" dirty="0">
              <a:ea typeface="Times New Roman" panose="02020603050405020304" pitchFamily="18" charset="0"/>
            </a:endParaRPr>
          </a:p>
          <a:p>
            <a:endParaRPr lang="en-US" sz="1600" b="1" dirty="0">
              <a:ea typeface="Times New Roman" panose="02020603050405020304" pitchFamily="18" charset="0"/>
            </a:endParaRPr>
          </a:p>
          <a:p>
            <a:endParaRPr lang="en-US" sz="1600" b="1" dirty="0">
              <a:ea typeface="Times New Roman" panose="02020603050405020304" pitchFamily="18" charset="0"/>
            </a:endParaRPr>
          </a:p>
          <a:p>
            <a:r>
              <a:rPr lang="en-US" sz="1600" i="1" dirty="0">
                <a:effectLst/>
                <a:ea typeface="Times New Roman" panose="02020603050405020304" pitchFamily="18" charset="0"/>
              </a:rPr>
              <a:t>                                      Submitted to </a:t>
            </a:r>
          </a:p>
          <a:p>
            <a:r>
              <a:rPr lang="en-US" sz="1600" b="1" dirty="0">
                <a:ea typeface="Times New Roman" panose="02020603050405020304" pitchFamily="18" charset="0"/>
              </a:rPr>
              <a:t>             </a:t>
            </a:r>
            <a:r>
              <a:rPr lang="en-US" b="1" dirty="0">
                <a:ea typeface="Times New Roman" panose="02020603050405020304" pitchFamily="18" charset="0"/>
              </a:rPr>
              <a:t>Dr. Manish Kumar , Assistant Professor</a:t>
            </a:r>
          </a:p>
          <a:p>
            <a:r>
              <a:rPr lang="en-US" b="1" dirty="0">
                <a:effectLst/>
                <a:ea typeface="Times New Roman" panose="02020603050405020304" pitchFamily="18" charset="0"/>
              </a:rPr>
              <a:t>                </a:t>
            </a:r>
            <a:r>
              <a:rPr lang="en-US" sz="1600" dirty="0">
                <a:effectLst/>
                <a:ea typeface="Times New Roman" panose="02020603050405020304" pitchFamily="18" charset="0"/>
              </a:rPr>
              <a:t>Department </a:t>
            </a:r>
            <a:r>
              <a:rPr lang="en-US" sz="1600" dirty="0">
                <a:ea typeface="Times New Roman" panose="02020603050405020304" pitchFamily="18" charset="0"/>
              </a:rPr>
              <a:t> of Electrical Engineering</a:t>
            </a:r>
            <a:r>
              <a:rPr lang="en-US" b="1" dirty="0">
                <a:ea typeface="Times New Roman" panose="02020603050405020304" pitchFamily="18" charset="0"/>
              </a:rPr>
              <a:t> </a:t>
            </a:r>
            <a:endParaRPr lang="en-IN" b="1" dirty="0">
              <a:effectLst/>
              <a:ea typeface="Times New Roman" panose="02020603050405020304" pitchFamily="18" charset="0"/>
            </a:endParaRPr>
          </a:p>
          <a:p>
            <a:r>
              <a:rPr lang="en-IN" b="1" dirty="0">
                <a:cs typeface="Arial" panose="020B0604020202020204" pitchFamily="34" charset="0"/>
              </a:rPr>
              <a:t>           </a:t>
            </a:r>
          </a:p>
        </p:txBody>
      </p:sp>
      <p:pic>
        <p:nvPicPr>
          <p:cNvPr id="9" name="Picture 8">
            <a:extLst>
              <a:ext uri="{FF2B5EF4-FFF2-40B4-BE49-F238E27FC236}">
                <a16:creationId xmlns:a16="http://schemas.microsoft.com/office/drawing/2014/main" id="{7435B845-FB75-430F-BAFC-A45707A9E06C}"/>
              </a:ext>
            </a:extLst>
          </p:cNvPr>
          <p:cNvPicPr>
            <a:picLocks noChangeAspect="1"/>
          </p:cNvPicPr>
          <p:nvPr/>
        </p:nvPicPr>
        <p:blipFill rotWithShape="1">
          <a:blip r:embed="rId2">
            <a:extLst>
              <a:ext uri="{28A0092B-C50C-407E-A947-70E740481C1C}">
                <a14:useLocalDpi xmlns:a14="http://schemas.microsoft.com/office/drawing/2010/main" val="0"/>
              </a:ext>
            </a:extLst>
          </a:blip>
          <a:srcRect l="15079" t="7118" r="11932" b="5501"/>
          <a:stretch/>
        </p:blipFill>
        <p:spPr>
          <a:xfrm>
            <a:off x="5253294" y="904127"/>
            <a:ext cx="1433366" cy="1286986"/>
          </a:xfrm>
          <a:prstGeom prst="rect">
            <a:avLst/>
          </a:prstGeom>
        </p:spPr>
      </p:pic>
      <p:sp>
        <p:nvSpPr>
          <p:cNvPr id="11" name="TextBox 10">
            <a:extLst>
              <a:ext uri="{FF2B5EF4-FFF2-40B4-BE49-F238E27FC236}">
                <a16:creationId xmlns:a16="http://schemas.microsoft.com/office/drawing/2014/main" id="{038C380F-C807-45E3-9AA0-5CA1642792FC}"/>
              </a:ext>
            </a:extLst>
          </p:cNvPr>
          <p:cNvSpPr txBox="1"/>
          <p:nvPr/>
        </p:nvSpPr>
        <p:spPr>
          <a:xfrm>
            <a:off x="3258017" y="2241471"/>
            <a:ext cx="5675965" cy="646331"/>
          </a:xfrm>
          <a:prstGeom prst="rect">
            <a:avLst/>
          </a:prstGeom>
          <a:noFill/>
        </p:spPr>
        <p:txBody>
          <a:bodyPr wrap="square" rtlCol="0">
            <a:spAutoFit/>
          </a:bodyPr>
          <a:lstStyle/>
          <a:p>
            <a:r>
              <a:rPr lang="en-IN" b="1" dirty="0"/>
              <a:t>Central University of Haryana , </a:t>
            </a:r>
            <a:r>
              <a:rPr lang="en-IN" b="1" dirty="0" err="1"/>
              <a:t>Mahendergarh</a:t>
            </a:r>
            <a:endParaRPr lang="en-IN" b="1" dirty="0"/>
          </a:p>
          <a:p>
            <a:endParaRPr lang="en-IN" b="1" dirty="0"/>
          </a:p>
        </p:txBody>
      </p:sp>
      <p:sp>
        <p:nvSpPr>
          <p:cNvPr id="19" name="TextBox 18">
            <a:extLst>
              <a:ext uri="{FF2B5EF4-FFF2-40B4-BE49-F238E27FC236}">
                <a16:creationId xmlns:a16="http://schemas.microsoft.com/office/drawing/2014/main" id="{F305553C-40BB-4A86-B1B6-13407B286A6B}"/>
              </a:ext>
            </a:extLst>
          </p:cNvPr>
          <p:cNvSpPr txBox="1"/>
          <p:nvPr/>
        </p:nvSpPr>
        <p:spPr>
          <a:xfrm>
            <a:off x="7321794" y="3970199"/>
            <a:ext cx="6097464" cy="1446550"/>
          </a:xfrm>
          <a:prstGeom prst="rect">
            <a:avLst/>
          </a:prstGeom>
          <a:noFill/>
        </p:spPr>
        <p:txBody>
          <a:bodyPr wrap="square">
            <a:spAutoFit/>
          </a:bodyPr>
          <a:lstStyle/>
          <a:p>
            <a:r>
              <a:rPr lang="en-IN" sz="1600" i="1" dirty="0"/>
              <a:t> Submitted By</a:t>
            </a:r>
          </a:p>
          <a:p>
            <a:pPr lvl="1"/>
            <a:r>
              <a:rPr lang="en-US" sz="1600" b="1" dirty="0">
                <a:effectLst/>
                <a:latin typeface="Times New Roman" panose="02020603050405020304" pitchFamily="18" charset="0"/>
                <a:ea typeface="Roboto" panose="02000000000000000000" pitchFamily="2" charset="0"/>
                <a:cs typeface="Times New Roman" panose="02020603050405020304" pitchFamily="18" charset="0"/>
              </a:rPr>
              <a:t>                       </a:t>
            </a:r>
            <a:r>
              <a:rPr lang="en-US" b="1" dirty="0">
                <a:latin typeface="Times New Roman" panose="02020603050405020304" pitchFamily="18" charset="0"/>
                <a:ea typeface="Roboto" panose="02000000000000000000" pitchFamily="2" charset="0"/>
                <a:cs typeface="Times New Roman" panose="02020603050405020304" pitchFamily="18" charset="0"/>
              </a:rPr>
              <a:t>Atul Pandey</a:t>
            </a:r>
            <a:r>
              <a:rPr lang="en-US" b="1" dirty="0">
                <a:effectLst/>
                <a:latin typeface="Times New Roman" panose="02020603050405020304" pitchFamily="18" charset="0"/>
                <a:ea typeface="Roboto" panose="02000000000000000000" pitchFamily="2" charset="0"/>
                <a:cs typeface="Times New Roman" panose="02020603050405020304" pitchFamily="18" charset="0"/>
              </a:rPr>
              <a:t>( 180915)</a:t>
            </a:r>
            <a:r>
              <a:rPr lang="en-US" b="1" spc="5" dirty="0">
                <a:effectLst/>
                <a:latin typeface="Times New Roman" panose="02020603050405020304" pitchFamily="18" charset="0"/>
                <a:ea typeface="Roboto" panose="02000000000000000000" pitchFamily="2" charset="0"/>
                <a:cs typeface="Times New Roman" panose="02020603050405020304" pitchFamily="18" charset="0"/>
              </a:rPr>
              <a:t> </a:t>
            </a:r>
          </a:p>
          <a:p>
            <a:pPr lvl="1"/>
            <a:r>
              <a:rPr lang="en-US" b="1" spc="-5" dirty="0">
                <a:effectLst/>
                <a:latin typeface="Times New Roman" panose="02020603050405020304" pitchFamily="18" charset="0"/>
                <a:ea typeface="Roboto" panose="02000000000000000000" pitchFamily="2" charset="0"/>
                <a:cs typeface="Times New Roman" panose="02020603050405020304" pitchFamily="18" charset="0"/>
              </a:rPr>
              <a:t>                     </a:t>
            </a:r>
            <a:r>
              <a:rPr lang="en-US" b="1" spc="-5" dirty="0" err="1">
                <a:latin typeface="Times New Roman" panose="02020603050405020304" pitchFamily="18" charset="0"/>
                <a:ea typeface="Roboto" panose="02000000000000000000" pitchFamily="2" charset="0"/>
                <a:cs typeface="Times New Roman" panose="02020603050405020304" pitchFamily="18" charset="0"/>
              </a:rPr>
              <a:t>Ravikant</a:t>
            </a:r>
            <a:r>
              <a:rPr lang="en-US" b="1" spc="-5" dirty="0">
                <a:latin typeface="Times New Roman" panose="02020603050405020304" pitchFamily="18" charset="0"/>
                <a:ea typeface="Roboto" panose="02000000000000000000" pitchFamily="2" charset="0"/>
                <a:cs typeface="Times New Roman" panose="02020603050405020304" pitchFamily="18" charset="0"/>
              </a:rPr>
              <a:t> prasad</a:t>
            </a:r>
            <a:r>
              <a:rPr lang="en-US" b="1" dirty="0">
                <a:effectLst/>
                <a:latin typeface="Times New Roman" panose="02020603050405020304" pitchFamily="18" charset="0"/>
                <a:ea typeface="Roboto" panose="02000000000000000000" pitchFamily="2" charset="0"/>
                <a:cs typeface="Times New Roman" panose="02020603050405020304" pitchFamily="18" charset="0"/>
              </a:rPr>
              <a:t>(180933)</a:t>
            </a:r>
            <a:endParaRPr lang="en-IN" i="1" dirty="0">
              <a:latin typeface="Times New Roman" panose="02020603050405020304" pitchFamily="18" charset="0"/>
              <a:cs typeface="Times New Roman" panose="02020603050405020304" pitchFamily="18" charset="0"/>
            </a:endParaRPr>
          </a:p>
          <a:p>
            <a:pPr lvl="1"/>
            <a:r>
              <a:rPr lang="en-IN" b="1" dirty="0">
                <a:latin typeface="Times New Roman" panose="02020603050405020304" pitchFamily="18" charset="0"/>
                <a:cs typeface="Times New Roman" panose="02020603050405020304" pitchFamily="18" charset="0"/>
              </a:rPr>
              <a:t>                     Sanjay raj (180937)</a:t>
            </a:r>
          </a:p>
          <a:p>
            <a:pPr lvl="1"/>
            <a:r>
              <a:rPr lang="en-IN" b="1" dirty="0">
                <a:latin typeface="Times New Roman" panose="02020603050405020304" pitchFamily="18" charset="0"/>
                <a:cs typeface="Times New Roman" panose="02020603050405020304" pitchFamily="18" charset="0"/>
              </a:rPr>
              <a:t>	           Siddharth Sharma (180942)</a:t>
            </a:r>
            <a:endParaRPr lang="en-IN" dirty="0"/>
          </a:p>
        </p:txBody>
      </p:sp>
    </p:spTree>
    <p:extLst>
      <p:ext uri="{BB962C8B-B14F-4D97-AF65-F5344CB8AC3E}">
        <p14:creationId xmlns:p14="http://schemas.microsoft.com/office/powerpoint/2010/main" val="2683613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inus Sign 3">
            <a:extLst>
              <a:ext uri="{FF2B5EF4-FFF2-40B4-BE49-F238E27FC236}">
                <a16:creationId xmlns:a16="http://schemas.microsoft.com/office/drawing/2014/main" id="{A0BC21B6-A7F5-42BE-ABA4-215C8DBC3056}"/>
              </a:ext>
            </a:extLst>
          </p:cNvPr>
          <p:cNvSpPr/>
          <p:nvPr/>
        </p:nvSpPr>
        <p:spPr>
          <a:xfrm>
            <a:off x="-1237861" y="977884"/>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32D8D16F-F44B-4ED8-B976-E6F3CE42825C}"/>
              </a:ext>
            </a:extLst>
          </p:cNvPr>
          <p:cNvSpPr txBox="1"/>
          <p:nvPr/>
        </p:nvSpPr>
        <p:spPr>
          <a:xfrm>
            <a:off x="1051297" y="3438307"/>
            <a:ext cx="5489462" cy="2862322"/>
          </a:xfrm>
          <a:prstGeom prst="rect">
            <a:avLst/>
          </a:prstGeom>
          <a:solidFill>
            <a:schemeClr val="accent1">
              <a:lumMod val="20000"/>
              <a:lumOff val="80000"/>
            </a:schemeClr>
          </a:solidFill>
          <a:ln w="19050">
            <a:solidFill>
              <a:schemeClr val="accent1">
                <a:lumMod val="50000"/>
              </a:schemeClr>
            </a:solidFill>
          </a:ln>
        </p:spPr>
        <p:txBody>
          <a:bodyPr wrap="square" rtlCol="0">
            <a:spAutoFit/>
          </a:bodyPr>
          <a:lstStyle/>
          <a:p>
            <a:pPr algn="just">
              <a:lnSpc>
                <a:spcPts val="2250"/>
              </a:lnSpc>
              <a:spcBef>
                <a:spcPts val="450"/>
              </a:spcBef>
              <a:spcAft>
                <a:spcPts val="750"/>
              </a:spcAft>
            </a:pPr>
            <a:r>
              <a:rPr lang="en-IN" sz="1800" dirty="0">
                <a:solidFill>
                  <a:srgbClr val="303030"/>
                </a:solidFill>
                <a:effectLst/>
                <a:latin typeface="Segoe UI" panose="020B0502040204020203" pitchFamily="34" charset="0"/>
                <a:ea typeface="Times New Roman" panose="02020603050405020304" pitchFamily="18" charset="0"/>
              </a:rPr>
              <a:t>The </a:t>
            </a:r>
            <a:r>
              <a:rPr lang="en-IN" sz="1800" b="1" dirty="0">
                <a:solidFill>
                  <a:srgbClr val="303030"/>
                </a:solidFill>
                <a:effectLst/>
                <a:latin typeface="Segoe UI" panose="020B0502040204020203" pitchFamily="34" charset="0"/>
                <a:ea typeface="Times New Roman" panose="02020603050405020304" pitchFamily="18" charset="0"/>
              </a:rPr>
              <a:t>AT89S52 </a:t>
            </a:r>
            <a:r>
              <a:rPr lang="en-IN" sz="1800" dirty="0">
                <a:solidFill>
                  <a:srgbClr val="303030"/>
                </a:solidFill>
                <a:effectLst/>
                <a:latin typeface="Segoe UI" panose="020B0502040204020203" pitchFamily="34" charset="0"/>
                <a:ea typeface="Times New Roman" panose="02020603050405020304" pitchFamily="18" charset="0"/>
              </a:rPr>
              <a:t>comes from the popular 8051 family of Atmel Microcontrollers. It is an 8-bit CMOS microcontroller with 8K as Flash memory and 256 bytes of RAM. Since it is similar to the trust worthy 8051 architecture these microcontrollers are as per industry standard. It has 32 I/O pins comprising of three 16-bit timers, external interrupts, full-duplex serial port, on-chip oscillator and clock circuitry.</a:t>
            </a:r>
            <a:endParaRPr lang="en-IN" sz="1800" dirty="0">
              <a:effectLst/>
              <a:latin typeface="Times New Roman" panose="02020603050405020304" pitchFamily="18" charset="0"/>
              <a:ea typeface="Times New Roman" panose="02020603050405020304" pitchFamily="18" charset="0"/>
            </a:endParaRPr>
          </a:p>
          <a:p>
            <a:r>
              <a:rPr lang="en-US" sz="1800" dirty="0">
                <a:effectLst/>
                <a:ea typeface="Roboto" panose="02000000000000000000" pitchFamily="2" charset="0"/>
                <a:cs typeface="Roboto" panose="02000000000000000000" pitchFamily="2" charset="0"/>
              </a:rPr>
              <a:t> </a:t>
            </a:r>
            <a:endParaRPr lang="en-IN" sz="1800" dirty="0">
              <a:effectLst/>
              <a:ea typeface="Roboto" panose="02000000000000000000" pitchFamily="2" charset="0"/>
              <a:cs typeface="Roboto" panose="02000000000000000000" pitchFamily="2" charset="0"/>
            </a:endParaRPr>
          </a:p>
        </p:txBody>
      </p:sp>
      <p:sp>
        <p:nvSpPr>
          <p:cNvPr id="9" name="Rectangle 8">
            <a:extLst>
              <a:ext uri="{FF2B5EF4-FFF2-40B4-BE49-F238E27FC236}">
                <a16:creationId xmlns:a16="http://schemas.microsoft.com/office/drawing/2014/main" id="{C7E397E8-09E7-442D-8615-B30F835B12A4}"/>
              </a:ext>
            </a:extLst>
          </p:cNvPr>
          <p:cNvSpPr/>
          <p:nvPr/>
        </p:nvSpPr>
        <p:spPr>
          <a:xfrm>
            <a:off x="1051297" y="1548900"/>
            <a:ext cx="5489462" cy="1762697"/>
          </a:xfrm>
          <a:prstGeom prst="rect">
            <a:avLst/>
          </a:prstGeom>
          <a:ln w="19050">
            <a:solidFill>
              <a:schemeClr val="tx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r>
              <a:rPr lang="en-US" i="0" dirty="0">
                <a:solidFill>
                  <a:schemeClr val="tx1"/>
                </a:solidFill>
                <a:effectLst/>
                <a:latin typeface="Arial" panose="020B0604020202020204" pitchFamily="34" charset="0"/>
              </a:rPr>
              <a:t>A solar cell panel</a:t>
            </a:r>
            <a:r>
              <a:rPr lang="en-US" dirty="0">
                <a:solidFill>
                  <a:schemeClr val="tx1"/>
                </a:solidFill>
                <a:latin typeface="Arial" panose="020B0604020202020204" pitchFamily="34" charset="0"/>
              </a:rPr>
              <a:t> </a:t>
            </a:r>
            <a:r>
              <a:rPr lang="en-US" i="0" dirty="0">
                <a:solidFill>
                  <a:schemeClr val="tx1"/>
                </a:solidFill>
                <a:effectLst/>
                <a:latin typeface="Arial" panose="020B0604020202020204" pitchFamily="34" charset="0"/>
              </a:rPr>
              <a:t> is </a:t>
            </a:r>
            <a:r>
              <a:rPr lang="en-US" b="0" i="0" dirty="0">
                <a:solidFill>
                  <a:schemeClr val="tx1"/>
                </a:solidFill>
                <a:effectLst/>
                <a:latin typeface="Arial" panose="020B0604020202020204" pitchFamily="34" charset="0"/>
              </a:rPr>
              <a:t>an assembly of </a:t>
            </a:r>
            <a:r>
              <a:rPr lang="en-US" b="0" i="0" u="none" strike="noStrike" dirty="0">
                <a:solidFill>
                  <a:schemeClr val="tx1"/>
                </a:solidFill>
                <a:effectLst/>
                <a:latin typeface="Arial" panose="020B0604020202020204" pitchFamily="34" charset="0"/>
              </a:rPr>
              <a:t>photo-voltaic</a:t>
            </a:r>
            <a:r>
              <a:rPr lang="en-US" b="0" i="0" dirty="0">
                <a:solidFill>
                  <a:schemeClr val="tx1"/>
                </a:solidFill>
                <a:effectLst/>
                <a:latin typeface="Arial" panose="020B0604020202020204" pitchFamily="34" charset="0"/>
              </a:rPr>
              <a:t> cells mounted in a framework for installation. Solar panels use </a:t>
            </a:r>
            <a:r>
              <a:rPr lang="en-US" b="0" i="0" u="none" strike="noStrike" dirty="0">
                <a:solidFill>
                  <a:schemeClr val="tx1"/>
                </a:solidFill>
                <a:effectLst/>
                <a:latin typeface="Arial" panose="020B0604020202020204" pitchFamily="34" charset="0"/>
              </a:rPr>
              <a:t>sunlight</a:t>
            </a:r>
            <a:r>
              <a:rPr lang="en-US" b="0" i="0" dirty="0">
                <a:solidFill>
                  <a:schemeClr val="tx1"/>
                </a:solidFill>
                <a:effectLst/>
                <a:latin typeface="Arial" panose="020B0604020202020204" pitchFamily="34" charset="0"/>
              </a:rPr>
              <a:t> as a source of energy to generate direct current </a:t>
            </a:r>
            <a:r>
              <a:rPr lang="en-US" b="0" i="0" u="none" strike="noStrike" dirty="0">
                <a:solidFill>
                  <a:schemeClr val="tx1"/>
                </a:solidFill>
                <a:effectLst/>
                <a:latin typeface="Arial" panose="020B0604020202020204" pitchFamily="34" charset="0"/>
              </a:rPr>
              <a:t>electricity</a:t>
            </a:r>
            <a:r>
              <a:rPr lang="en-US" b="0" i="0" dirty="0">
                <a:solidFill>
                  <a:schemeClr val="tx1"/>
                </a:solidFill>
                <a:effectLst/>
                <a:latin typeface="Arial" panose="020B0604020202020204" pitchFamily="34" charset="0"/>
              </a:rPr>
              <a:t>. </a:t>
            </a:r>
            <a:endParaRPr lang="en-US" b="1" i="1" dirty="0">
              <a:solidFill>
                <a:schemeClr val="tx1"/>
              </a:solidFill>
              <a:effectLst/>
            </a:endParaRPr>
          </a:p>
        </p:txBody>
      </p:sp>
      <p:pic>
        <p:nvPicPr>
          <p:cNvPr id="11" name="Picture 10">
            <a:extLst>
              <a:ext uri="{FF2B5EF4-FFF2-40B4-BE49-F238E27FC236}">
                <a16:creationId xmlns:a16="http://schemas.microsoft.com/office/drawing/2014/main" id="{802522A8-59C2-41CF-AB6A-F1606AE1B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1455" y="1196944"/>
            <a:ext cx="3979618" cy="2485096"/>
          </a:xfrm>
          <a:prstGeom prst="rect">
            <a:avLst/>
          </a:prstGeom>
        </p:spPr>
      </p:pic>
      <p:pic>
        <p:nvPicPr>
          <p:cNvPr id="18" name="Picture 17">
            <a:extLst>
              <a:ext uri="{FF2B5EF4-FFF2-40B4-BE49-F238E27FC236}">
                <a16:creationId xmlns:a16="http://schemas.microsoft.com/office/drawing/2014/main" id="{E0CF6C2A-647E-47BD-BD8F-399A98637C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9988" y="3901100"/>
            <a:ext cx="4871085" cy="2362200"/>
          </a:xfrm>
          <a:prstGeom prst="rect">
            <a:avLst/>
          </a:prstGeom>
          <a:noFill/>
          <a:ln>
            <a:noFill/>
          </a:ln>
        </p:spPr>
      </p:pic>
    </p:spTree>
    <p:extLst>
      <p:ext uri="{BB962C8B-B14F-4D97-AF65-F5344CB8AC3E}">
        <p14:creationId xmlns:p14="http://schemas.microsoft.com/office/powerpoint/2010/main" val="271660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36D9-55BE-4AA2-9E7F-673496FC4683}"/>
              </a:ext>
            </a:extLst>
          </p:cNvPr>
          <p:cNvSpPr>
            <a:spLocks noGrp="1"/>
          </p:cNvSpPr>
          <p:nvPr>
            <p:ph type="title"/>
          </p:nvPr>
        </p:nvSpPr>
        <p:spPr>
          <a:xfrm>
            <a:off x="1658905" y="641838"/>
            <a:ext cx="10348037" cy="683725"/>
          </a:xfrm>
        </p:spPr>
        <p:txBody>
          <a:bodyPr>
            <a:normAutofit/>
          </a:bodyPr>
          <a:lstStyle/>
          <a:p>
            <a:r>
              <a:rPr lang="en-US" sz="2500" b="1" dirty="0">
                <a:solidFill>
                  <a:schemeClr val="accent1">
                    <a:lumMod val="50000"/>
                  </a:schemeClr>
                </a:solidFill>
                <a:latin typeface="Times New Roman" panose="02020603050405020304" pitchFamily="18" charset="0"/>
                <a:cs typeface="Times New Roman" panose="02020603050405020304" pitchFamily="18" charset="0"/>
              </a:rPr>
              <a:t>Other </a:t>
            </a:r>
            <a:r>
              <a:rPr lang="en-IN" sz="2500" b="1" dirty="0">
                <a:solidFill>
                  <a:schemeClr val="accent1">
                    <a:lumMod val="50000"/>
                  </a:schemeClr>
                </a:solidFill>
                <a:latin typeface="Times New Roman" panose="02020603050405020304" pitchFamily="18" charset="0"/>
                <a:cs typeface="Times New Roman" panose="02020603050405020304" pitchFamily="18" charset="0"/>
              </a:rPr>
              <a:t>Accessories</a:t>
            </a:r>
          </a:p>
        </p:txBody>
      </p:sp>
      <p:sp>
        <p:nvSpPr>
          <p:cNvPr id="5" name="Minus Sign 4">
            <a:extLst>
              <a:ext uri="{FF2B5EF4-FFF2-40B4-BE49-F238E27FC236}">
                <a16:creationId xmlns:a16="http://schemas.microsoft.com/office/drawing/2014/main" id="{BF7C11A8-4475-461F-AC70-F4785C8C0347}"/>
              </a:ext>
            </a:extLst>
          </p:cNvPr>
          <p:cNvSpPr/>
          <p:nvPr/>
        </p:nvSpPr>
        <p:spPr>
          <a:xfrm>
            <a:off x="-948612" y="976829"/>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9DC7589-C731-4FE2-BABF-BB52250091A5}"/>
              </a:ext>
            </a:extLst>
          </p:cNvPr>
          <p:cNvSpPr/>
          <p:nvPr/>
        </p:nvSpPr>
        <p:spPr>
          <a:xfrm>
            <a:off x="6800673" y="3473544"/>
            <a:ext cx="2591331" cy="38834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IR receiver</a:t>
            </a:r>
            <a:endParaRPr lang="en-IN" b="1" dirty="0">
              <a:solidFill>
                <a:schemeClr val="tx1"/>
              </a:solidFill>
            </a:endParaRPr>
          </a:p>
        </p:txBody>
      </p:sp>
      <p:sp>
        <p:nvSpPr>
          <p:cNvPr id="14" name="Rectangle 13">
            <a:extLst>
              <a:ext uri="{FF2B5EF4-FFF2-40B4-BE49-F238E27FC236}">
                <a16:creationId xmlns:a16="http://schemas.microsoft.com/office/drawing/2014/main" id="{AA5E533C-6377-4789-AA0A-4C4980F2F033}"/>
              </a:ext>
            </a:extLst>
          </p:cNvPr>
          <p:cNvSpPr/>
          <p:nvPr/>
        </p:nvSpPr>
        <p:spPr>
          <a:xfrm>
            <a:off x="1658905" y="5174377"/>
            <a:ext cx="2591331" cy="38834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IR led</a:t>
            </a:r>
            <a:endParaRPr lang="en-IN" b="1" dirty="0">
              <a:solidFill>
                <a:schemeClr val="tx1"/>
              </a:solidFill>
            </a:endParaRPr>
          </a:p>
        </p:txBody>
      </p:sp>
      <p:pic>
        <p:nvPicPr>
          <p:cNvPr id="13" name="Picture 12">
            <a:extLst>
              <a:ext uri="{FF2B5EF4-FFF2-40B4-BE49-F238E27FC236}">
                <a16:creationId xmlns:a16="http://schemas.microsoft.com/office/drawing/2014/main" id="{CC662F6C-5DCF-43CD-B40A-2F2A4E782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89" y="1662701"/>
            <a:ext cx="2324101" cy="1587826"/>
          </a:xfrm>
          <a:prstGeom prst="rect">
            <a:avLst/>
          </a:prstGeom>
        </p:spPr>
      </p:pic>
      <p:pic>
        <p:nvPicPr>
          <p:cNvPr id="16" name="Picture 15">
            <a:extLst>
              <a:ext uri="{FF2B5EF4-FFF2-40B4-BE49-F238E27FC236}">
                <a16:creationId xmlns:a16="http://schemas.microsoft.com/office/drawing/2014/main" id="{A3001D7C-7C45-46AE-AC4C-A4FF94778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828" y="3250527"/>
            <a:ext cx="1944272" cy="1587826"/>
          </a:xfrm>
          <a:prstGeom prst="rect">
            <a:avLst/>
          </a:prstGeom>
        </p:spPr>
      </p:pic>
      <p:sp>
        <p:nvSpPr>
          <p:cNvPr id="6" name="AutoShape 2">
            <a:extLst>
              <a:ext uri="{FF2B5EF4-FFF2-40B4-BE49-F238E27FC236}">
                <a16:creationId xmlns:a16="http://schemas.microsoft.com/office/drawing/2014/main" id="{DFF0864C-D36D-4F22-A022-8FF2227FC0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A5617FC9-B338-4A6C-B9D4-91AA3C6AF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0673" y="3966616"/>
            <a:ext cx="2591331" cy="2043256"/>
          </a:xfrm>
          <a:prstGeom prst="rect">
            <a:avLst/>
          </a:prstGeom>
        </p:spPr>
      </p:pic>
      <p:sp>
        <p:nvSpPr>
          <p:cNvPr id="19" name="Rectangle 18">
            <a:extLst>
              <a:ext uri="{FF2B5EF4-FFF2-40B4-BE49-F238E27FC236}">
                <a16:creationId xmlns:a16="http://schemas.microsoft.com/office/drawing/2014/main" id="{9470515E-37A7-426E-B7DF-BAAA95938AA8}"/>
              </a:ext>
            </a:extLst>
          </p:cNvPr>
          <p:cNvSpPr/>
          <p:nvPr/>
        </p:nvSpPr>
        <p:spPr>
          <a:xfrm>
            <a:off x="6953073" y="5609468"/>
            <a:ext cx="2591331" cy="3426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DC motor</a:t>
            </a:r>
            <a:endParaRPr lang="en-IN" b="1" dirty="0">
              <a:solidFill>
                <a:schemeClr val="tx1"/>
              </a:solidFill>
            </a:endParaRPr>
          </a:p>
        </p:txBody>
      </p:sp>
    </p:spTree>
    <p:extLst>
      <p:ext uri="{BB962C8B-B14F-4D97-AF65-F5344CB8AC3E}">
        <p14:creationId xmlns:p14="http://schemas.microsoft.com/office/powerpoint/2010/main" val="134066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936D9-55BE-4AA2-9E7F-673496FC4683}"/>
              </a:ext>
            </a:extLst>
          </p:cNvPr>
          <p:cNvSpPr>
            <a:spLocks noGrp="1"/>
          </p:cNvSpPr>
          <p:nvPr>
            <p:ph type="title"/>
          </p:nvPr>
        </p:nvSpPr>
        <p:spPr>
          <a:xfrm>
            <a:off x="1658905" y="641838"/>
            <a:ext cx="10348037" cy="683725"/>
          </a:xfrm>
        </p:spPr>
        <p:txBody>
          <a:bodyPr>
            <a:normAutofit/>
          </a:bodyPr>
          <a:lstStyle/>
          <a:p>
            <a:r>
              <a:rPr lang="en-US" sz="2500" b="1" dirty="0">
                <a:solidFill>
                  <a:schemeClr val="accent2">
                    <a:lumMod val="75000"/>
                  </a:schemeClr>
                </a:solidFill>
                <a:latin typeface="Times New Roman" panose="02020603050405020304" pitchFamily="18" charset="0"/>
                <a:cs typeface="Times New Roman" panose="02020603050405020304" pitchFamily="18" charset="0"/>
              </a:rPr>
              <a:t>Pin Diagram OF </a:t>
            </a:r>
            <a:r>
              <a:rPr lang="en-US" sz="2500" b="1" dirty="0">
                <a:solidFill>
                  <a:schemeClr val="accent2">
                    <a:lumMod val="75000"/>
                  </a:schemeClr>
                </a:solidFill>
                <a:effectLst/>
                <a:latin typeface="Times New Roman" panose="02020603050405020304" pitchFamily="18" charset="0"/>
                <a:ea typeface="Times New Roman" panose="02020603050405020304" pitchFamily="18" charset="0"/>
              </a:rPr>
              <a:t>AT9S52 microcontroller</a:t>
            </a:r>
            <a:r>
              <a:rPr lang="en-US" sz="2500" b="1" dirty="0">
                <a:solidFill>
                  <a:schemeClr val="accent2">
                    <a:lumMod val="75000"/>
                  </a:schemeClr>
                </a:solidFill>
                <a:latin typeface="Times New Roman" panose="02020603050405020304" pitchFamily="18" charset="0"/>
                <a:cs typeface="Times New Roman" panose="02020603050405020304" pitchFamily="18" charset="0"/>
              </a:rPr>
              <a:t> </a:t>
            </a:r>
            <a:endParaRPr lang="en-IN" sz="25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Minus Sign 4">
            <a:extLst>
              <a:ext uri="{FF2B5EF4-FFF2-40B4-BE49-F238E27FC236}">
                <a16:creationId xmlns:a16="http://schemas.microsoft.com/office/drawing/2014/main" id="{BF7C11A8-4475-461F-AC70-F4785C8C0347}"/>
              </a:ext>
            </a:extLst>
          </p:cNvPr>
          <p:cNvSpPr/>
          <p:nvPr/>
        </p:nvSpPr>
        <p:spPr>
          <a:xfrm>
            <a:off x="-948612" y="976829"/>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utoShape 2">
            <a:extLst>
              <a:ext uri="{FF2B5EF4-FFF2-40B4-BE49-F238E27FC236}">
                <a16:creationId xmlns:a16="http://schemas.microsoft.com/office/drawing/2014/main" id="{DFF0864C-D36D-4F22-A022-8FF2227FC0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D42A4FD5-ECD0-4827-A2CC-112B2CB5C3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0830" y="1896109"/>
            <a:ext cx="4677507" cy="3687005"/>
          </a:xfrm>
          <a:prstGeom prst="rect">
            <a:avLst/>
          </a:prstGeom>
          <a:noFill/>
          <a:ln>
            <a:noFill/>
          </a:ln>
        </p:spPr>
      </p:pic>
    </p:spTree>
    <p:extLst>
      <p:ext uri="{BB962C8B-B14F-4D97-AF65-F5344CB8AC3E}">
        <p14:creationId xmlns:p14="http://schemas.microsoft.com/office/powerpoint/2010/main" val="196278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A3C9-08CA-43FD-818D-F2F1683B8E21}"/>
              </a:ext>
            </a:extLst>
          </p:cNvPr>
          <p:cNvSpPr>
            <a:spLocks noGrp="1"/>
          </p:cNvSpPr>
          <p:nvPr>
            <p:ph type="title"/>
          </p:nvPr>
        </p:nvSpPr>
        <p:spPr>
          <a:xfrm>
            <a:off x="1582615" y="386862"/>
            <a:ext cx="9686729" cy="836882"/>
          </a:xfrm>
        </p:spPr>
        <p:txBody>
          <a:bodyPr>
            <a:noAutofit/>
          </a:bodyPr>
          <a:lstStyle/>
          <a:p>
            <a:r>
              <a:rPr lang="en-US" sz="2500" b="1" dirty="0">
                <a:solidFill>
                  <a:schemeClr val="accent2">
                    <a:lumMod val="75000"/>
                  </a:schemeClr>
                </a:solidFill>
                <a:effectLst/>
                <a:latin typeface="Times New Roman" panose="02020603050405020304" pitchFamily="18" charset="0"/>
                <a:ea typeface="Times New Roman" panose="02020603050405020304" pitchFamily="18" charset="0"/>
              </a:rPr>
              <a:t>AT9S52 microcontroller &amp; Interfacing seven segment display to 8051</a:t>
            </a:r>
            <a:endParaRPr lang="en-IN" sz="2500" b="1" dirty="0">
              <a:solidFill>
                <a:schemeClr val="accent2">
                  <a:lumMod val="75000"/>
                </a:schemeClr>
              </a:solidFill>
            </a:endParaRPr>
          </a:p>
        </p:txBody>
      </p:sp>
      <p:sp>
        <p:nvSpPr>
          <p:cNvPr id="6" name="Minus Sign 5">
            <a:extLst>
              <a:ext uri="{FF2B5EF4-FFF2-40B4-BE49-F238E27FC236}">
                <a16:creationId xmlns:a16="http://schemas.microsoft.com/office/drawing/2014/main" id="{2633F656-1457-4C9A-9F44-0E64533AF197}"/>
              </a:ext>
            </a:extLst>
          </p:cNvPr>
          <p:cNvSpPr/>
          <p:nvPr/>
        </p:nvSpPr>
        <p:spPr>
          <a:xfrm>
            <a:off x="-883297" y="760674"/>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6370561-4B46-4BB5-9D6A-AE2522A971C2}"/>
              </a:ext>
            </a:extLst>
          </p:cNvPr>
          <p:cNvSpPr/>
          <p:nvPr/>
        </p:nvSpPr>
        <p:spPr>
          <a:xfrm>
            <a:off x="1252635" y="1356087"/>
            <a:ext cx="9686729" cy="1791559"/>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1DB84827-3FA8-4D2D-BD13-313805A6DBDB}"/>
              </a:ext>
            </a:extLst>
          </p:cNvPr>
          <p:cNvSpPr txBox="1"/>
          <p:nvPr/>
        </p:nvSpPr>
        <p:spPr>
          <a:xfrm>
            <a:off x="1423458" y="1441527"/>
            <a:ext cx="9686730" cy="1200329"/>
          </a:xfrm>
          <a:prstGeom prst="rect">
            <a:avLst/>
          </a:prstGeom>
          <a:noFill/>
        </p:spPr>
        <p:txBody>
          <a:bodyPr wrap="square">
            <a:spAutoFit/>
          </a:bodyPr>
          <a:lstStyle/>
          <a:p>
            <a:pPr>
              <a:tabLst>
                <a:tab pos="217170" algn="l"/>
              </a:tabLst>
            </a:pPr>
            <a:r>
              <a:rPr lang="en-US" b="0" i="0" dirty="0">
                <a:effectLst/>
                <a:latin typeface="Times New Roman" panose="02020603050405020304" pitchFamily="18" charset="0"/>
                <a:cs typeface="Times New Roman" panose="02020603050405020304" pitchFamily="18" charset="0"/>
              </a:rPr>
              <a:t>Seven segment displays are used to indicate numerical information. Seven segments display can display digits from 0 to 9 and even we can display few characters like A, </a:t>
            </a:r>
            <a:r>
              <a:rPr lang="en-US" dirty="0">
                <a:latin typeface="Times New Roman" panose="02020603050405020304" pitchFamily="18" charset="0"/>
                <a:cs typeface="Times New Roman" panose="02020603050405020304" pitchFamily="18" charset="0"/>
              </a:rPr>
              <a:t>B,</a:t>
            </a:r>
            <a:r>
              <a:rPr lang="en-US" b="0" i="0" dirty="0">
                <a:effectLst/>
                <a:latin typeface="Times New Roman" panose="02020603050405020304" pitchFamily="18" charset="0"/>
                <a:cs typeface="Times New Roman" panose="02020603050405020304" pitchFamily="18" charset="0"/>
              </a:rPr>
              <a:t> C, D, E, F, etc. These are very popular and have many more applications. I’ll show you how a 7 Segment Display works by interfacing 7 Segment Display to 8051 Microcontroller.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DFC0E0D-5F14-4BB8-86B6-0C50F743BB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6272" y="3521457"/>
            <a:ext cx="4338955" cy="2871470"/>
          </a:xfrm>
          <a:prstGeom prst="rect">
            <a:avLst/>
          </a:prstGeom>
          <a:noFill/>
          <a:ln>
            <a:noFill/>
          </a:ln>
        </p:spPr>
      </p:pic>
      <p:pic>
        <p:nvPicPr>
          <p:cNvPr id="4" name="Picture 3">
            <a:extLst>
              <a:ext uri="{FF2B5EF4-FFF2-40B4-BE49-F238E27FC236}">
                <a16:creationId xmlns:a16="http://schemas.microsoft.com/office/drawing/2014/main" id="{65CE6599-FA2C-4C7A-B0C9-9E5523982A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23" y="3866579"/>
            <a:ext cx="5829300" cy="2604559"/>
          </a:xfrm>
          <a:prstGeom prst="rect">
            <a:avLst/>
          </a:prstGeom>
        </p:spPr>
      </p:pic>
    </p:spTree>
    <p:extLst>
      <p:ext uri="{BB962C8B-B14F-4D97-AF65-F5344CB8AC3E}">
        <p14:creationId xmlns:p14="http://schemas.microsoft.com/office/powerpoint/2010/main" val="88088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370561-4B46-4BB5-9D6A-AE2522A971C2}"/>
              </a:ext>
            </a:extLst>
          </p:cNvPr>
          <p:cNvSpPr/>
          <p:nvPr/>
        </p:nvSpPr>
        <p:spPr>
          <a:xfrm>
            <a:off x="1770483" y="553915"/>
            <a:ext cx="4120364" cy="66945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r>
              <a:rPr lang="en-US" sz="1800" b="1" dirty="0">
                <a:effectLst/>
                <a:latin typeface="Times New Roman" panose="02020603050405020304" pitchFamily="18" charset="0"/>
                <a:ea typeface="Times New Roman" panose="02020603050405020304" pitchFamily="18" charset="0"/>
              </a:rPr>
              <a:t>Programming AT89S52 Microcontroller</a:t>
            </a:r>
            <a:endParaRPr lang="en-IN" sz="18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E9700ADB-859B-4C1C-B10C-DC0C8C2DFBAF}"/>
              </a:ext>
            </a:extLst>
          </p:cNvPr>
          <p:cNvSpPr txBox="1"/>
          <p:nvPr/>
        </p:nvSpPr>
        <p:spPr>
          <a:xfrm>
            <a:off x="2567354" y="1547579"/>
            <a:ext cx="8565905" cy="2303708"/>
          </a:xfrm>
          <a:prstGeom prst="rect">
            <a:avLst/>
          </a:prstGeom>
          <a:noFill/>
        </p:spPr>
        <p:txBody>
          <a:bodyPr wrap="square">
            <a:spAutoFit/>
          </a:bodyPr>
          <a:lstStyle/>
          <a:p>
            <a:pPr algn="just">
              <a:lnSpc>
                <a:spcPts val="2250"/>
              </a:lnSpc>
              <a:spcBef>
                <a:spcPts val="450"/>
              </a:spcBef>
              <a:spcAft>
                <a:spcPts val="750"/>
              </a:spcAft>
            </a:pPr>
            <a:r>
              <a:rPr lang="en-US" sz="1800" dirty="0">
                <a:solidFill>
                  <a:schemeClr val="tx1">
                    <a:lumMod val="95000"/>
                    <a:lumOff val="5000"/>
                  </a:schemeClr>
                </a:solidFill>
                <a:effectLst/>
                <a:latin typeface="Segoe UI" panose="020B0502040204020203" pitchFamily="34" charset="0"/>
                <a:ea typeface="Times New Roman" panose="02020603050405020304" pitchFamily="18" charset="0"/>
              </a:rPr>
              <a:t>Atmel microcontroller can be programmed with different software's that is available in the market. </a:t>
            </a:r>
            <a:r>
              <a:rPr lang="en-US" sz="1800" b="1" dirty="0">
                <a:solidFill>
                  <a:schemeClr val="tx1">
                    <a:lumMod val="95000"/>
                    <a:lumOff val="5000"/>
                  </a:schemeClr>
                </a:solidFill>
                <a:effectLst/>
                <a:latin typeface="Segoe UI" panose="020B0502040204020203" pitchFamily="34" charset="0"/>
                <a:ea typeface="Times New Roman" panose="02020603050405020304" pitchFamily="18" charset="0"/>
              </a:rPr>
              <a:t>Arduino, Keil uVision</a:t>
            </a:r>
            <a:r>
              <a:rPr lang="en-US" sz="1800" dirty="0">
                <a:solidFill>
                  <a:schemeClr val="tx1">
                    <a:lumMod val="95000"/>
                    <a:lumOff val="5000"/>
                  </a:schemeClr>
                </a:solidFill>
                <a:effectLst/>
                <a:latin typeface="Segoe UI" panose="020B0502040204020203" pitchFamily="34" charset="0"/>
                <a:ea typeface="Times New Roman" panose="02020603050405020304" pitchFamily="18" charset="0"/>
              </a:rPr>
              <a:t> are the most used platforms to name a few. </a:t>
            </a:r>
            <a:endParaRPr lang="en-IN" sz="1800" dirty="0">
              <a:solidFill>
                <a:schemeClr val="tx1">
                  <a:lumMod val="95000"/>
                  <a:lumOff val="5000"/>
                </a:schemeClr>
              </a:solidFill>
              <a:effectLst/>
              <a:latin typeface="Times New Roman" panose="02020603050405020304" pitchFamily="18" charset="0"/>
              <a:ea typeface="Times New Roman" panose="02020603050405020304" pitchFamily="18" charset="0"/>
            </a:endParaRPr>
          </a:p>
          <a:p>
            <a:pPr algn="just">
              <a:lnSpc>
                <a:spcPts val="2250"/>
              </a:lnSpc>
              <a:spcBef>
                <a:spcPts val="450"/>
              </a:spcBef>
              <a:spcAft>
                <a:spcPts val="750"/>
              </a:spcAft>
            </a:pPr>
            <a:r>
              <a:rPr lang="en-IN" sz="1800" dirty="0">
                <a:solidFill>
                  <a:schemeClr val="tx1">
                    <a:lumMod val="95000"/>
                    <a:lumOff val="5000"/>
                  </a:schemeClr>
                </a:solidFill>
                <a:effectLst/>
                <a:latin typeface="Segoe UI" panose="020B0502040204020203" pitchFamily="34" charset="0"/>
                <a:ea typeface="Times New Roman" panose="02020603050405020304" pitchFamily="18" charset="0"/>
              </a:rPr>
              <a:t>In order to program the Atmel microcontroller we will need an IDE (Integrated Development Environment), where the programming takes place. A compiler, where our program gets converted into MCU(microcontroller unit) readable form called HEX files. An IPE (Integrated Programming Environment), which is used to dump our hex file into our MCUs.</a:t>
            </a:r>
            <a:endParaRPr lang="en-IN" sz="1800" dirty="0">
              <a:solidFill>
                <a:schemeClr val="tx1">
                  <a:lumMod val="95000"/>
                  <a:lumOff val="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07220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370561-4B46-4BB5-9D6A-AE2522A971C2}"/>
              </a:ext>
            </a:extLst>
          </p:cNvPr>
          <p:cNvSpPr/>
          <p:nvPr/>
        </p:nvSpPr>
        <p:spPr>
          <a:xfrm>
            <a:off x="1774849" y="391664"/>
            <a:ext cx="9533554" cy="75133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1DB84827-3FA8-4D2D-BD13-313805A6DBDB}"/>
              </a:ext>
            </a:extLst>
          </p:cNvPr>
          <p:cNvSpPr txBox="1"/>
          <p:nvPr/>
        </p:nvSpPr>
        <p:spPr>
          <a:xfrm>
            <a:off x="1924317" y="493014"/>
            <a:ext cx="9533555" cy="1423851"/>
          </a:xfrm>
          <a:prstGeom prst="rect">
            <a:avLst/>
          </a:prstGeom>
          <a:noFill/>
        </p:spPr>
        <p:txBody>
          <a:bodyPr wrap="square">
            <a:spAutoFit/>
          </a:bodyPr>
          <a:lstStyle/>
          <a:p>
            <a:pPr marL="63500" marR="86995" algn="just">
              <a:lnSpc>
                <a:spcPct val="115000"/>
              </a:lnSpc>
              <a:spcBef>
                <a:spcPts val="260"/>
              </a:spcBef>
              <a:spcAft>
                <a:spcPts val="0"/>
              </a:spcAft>
            </a:pPr>
            <a:r>
              <a:rPr lang="en-US" sz="2500" b="1" u="sng" dirty="0">
                <a:solidFill>
                  <a:schemeClr val="accent1"/>
                </a:solidFill>
                <a:latin typeface="Times New Roman" panose="02020603050405020304" pitchFamily="18" charset="0"/>
                <a:ea typeface="Times New Roman" panose="02020603050405020304" pitchFamily="18" charset="0"/>
                <a:cs typeface="Times New Roman" panose="02020603050405020304" pitchFamily="18" charset="0"/>
              </a:rPr>
              <a:t>B</a:t>
            </a:r>
            <a:r>
              <a:rPr lang="en-US" sz="2500" b="1" u="sng"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lock diagram representation of embedded system programming</a:t>
            </a:r>
            <a:endParaRPr lang="en-IN" sz="2500" dirty="0">
              <a:solidFill>
                <a:schemeClr val="accent1"/>
              </a:solidFill>
              <a:effectLst/>
              <a:latin typeface="Times New Roman" panose="02020603050405020304" pitchFamily="18" charset="0"/>
              <a:ea typeface="Roboto" panose="02000000000000000000" pitchFamily="2" charset="0"/>
              <a:cs typeface="Times New Roman" panose="02020603050405020304" pitchFamily="18" charset="0"/>
            </a:endParaRPr>
          </a:p>
          <a:p>
            <a:r>
              <a:rPr lang="en-US" sz="1800" dirty="0">
                <a:effectLst/>
                <a:latin typeface="Times New Roman" panose="02020603050405020304" pitchFamily="18" charset="0"/>
                <a:ea typeface="Roboto" panose="02000000000000000000" pitchFamily="2" charset="0"/>
                <a:cs typeface="Roboto" panose="02000000000000000000" pitchFamily="2" charset="0"/>
              </a:rPr>
              <a:t> </a:t>
            </a:r>
            <a:endParaRPr lang="en-IN" sz="1800" dirty="0">
              <a:effectLst/>
              <a:latin typeface="Roboto" panose="02000000000000000000" pitchFamily="2" charset="0"/>
              <a:ea typeface="Roboto" panose="02000000000000000000" pitchFamily="2" charset="0"/>
              <a:cs typeface="Roboto" panose="02000000000000000000" pitchFamily="2" charset="0"/>
            </a:endParaRPr>
          </a:p>
          <a:p>
            <a:r>
              <a:rPr lang="en-US" sz="1800" dirty="0">
                <a:effectLst/>
                <a:latin typeface="Times New Roman" panose="02020603050405020304" pitchFamily="18" charset="0"/>
                <a:ea typeface="Roboto" panose="02000000000000000000" pitchFamily="2" charset="0"/>
                <a:cs typeface="Roboto" panose="02000000000000000000" pitchFamily="2" charset="0"/>
              </a:rPr>
              <a:t> </a:t>
            </a:r>
            <a:endParaRPr lang="en-IN" sz="1800" dirty="0">
              <a:effectLst/>
              <a:latin typeface="Roboto" panose="02000000000000000000" pitchFamily="2" charset="0"/>
              <a:ea typeface="Roboto" panose="02000000000000000000" pitchFamily="2" charset="0"/>
              <a:cs typeface="Roboto" panose="02000000000000000000" pitchFamily="2" charset="0"/>
            </a:endParaRPr>
          </a:p>
          <a:p>
            <a:pPr marL="63500" indent="59690">
              <a:lnSpc>
                <a:spcPct val="115000"/>
              </a:lnSpc>
              <a:spcBef>
                <a:spcPts val="260"/>
              </a:spcBef>
              <a:spcAft>
                <a:spcPts val="0"/>
              </a:spcAft>
            </a:pPr>
            <a:endParaRPr lang="en-IN" sz="1800" dirty="0">
              <a:effectLst/>
              <a:latin typeface="Roboto" panose="02000000000000000000" pitchFamily="2" charset="0"/>
              <a:ea typeface="Roboto" panose="02000000000000000000" pitchFamily="2" charset="0"/>
              <a:cs typeface="Roboto" panose="02000000000000000000" pitchFamily="2" charset="0"/>
            </a:endParaRPr>
          </a:p>
        </p:txBody>
      </p:sp>
      <p:pic>
        <p:nvPicPr>
          <p:cNvPr id="10" name="Picture 9">
            <a:extLst>
              <a:ext uri="{FF2B5EF4-FFF2-40B4-BE49-F238E27FC236}">
                <a16:creationId xmlns:a16="http://schemas.microsoft.com/office/drawing/2014/main" id="{C2C9964A-FCF4-4F4D-B5A5-20B170BE65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1805256"/>
            <a:ext cx="6671310" cy="3856990"/>
          </a:xfrm>
          <a:prstGeom prst="rect">
            <a:avLst/>
          </a:prstGeom>
          <a:noFill/>
          <a:ln>
            <a:noFill/>
          </a:ln>
        </p:spPr>
      </p:pic>
    </p:spTree>
    <p:extLst>
      <p:ext uri="{BB962C8B-B14F-4D97-AF65-F5344CB8AC3E}">
        <p14:creationId xmlns:p14="http://schemas.microsoft.com/office/powerpoint/2010/main" val="135451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370561-4B46-4BB5-9D6A-AE2522A971C2}"/>
              </a:ext>
            </a:extLst>
          </p:cNvPr>
          <p:cNvSpPr/>
          <p:nvPr/>
        </p:nvSpPr>
        <p:spPr>
          <a:xfrm>
            <a:off x="1528664" y="117346"/>
            <a:ext cx="9533554" cy="75133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1DB84827-3FA8-4D2D-BD13-313805A6DBDB}"/>
              </a:ext>
            </a:extLst>
          </p:cNvPr>
          <p:cNvSpPr txBox="1"/>
          <p:nvPr/>
        </p:nvSpPr>
        <p:spPr>
          <a:xfrm>
            <a:off x="1625379" y="186120"/>
            <a:ext cx="9533555" cy="1423851"/>
          </a:xfrm>
          <a:prstGeom prst="rect">
            <a:avLst/>
          </a:prstGeom>
          <a:noFill/>
        </p:spPr>
        <p:txBody>
          <a:bodyPr wrap="square">
            <a:spAutoFit/>
          </a:bodyPr>
          <a:lstStyle/>
          <a:p>
            <a:pPr marL="63500" marR="86995" algn="just">
              <a:lnSpc>
                <a:spcPct val="115000"/>
              </a:lnSpc>
              <a:spcBef>
                <a:spcPts val="260"/>
              </a:spcBef>
              <a:spcAft>
                <a:spcPts val="0"/>
              </a:spcAft>
            </a:pPr>
            <a:r>
              <a:rPr lang="en-US" sz="2500" b="1" u="sng" dirty="0">
                <a:solidFill>
                  <a:schemeClr val="accent1"/>
                </a:solidFill>
                <a:latin typeface="Times New Roman" panose="02020603050405020304" pitchFamily="18" charset="0"/>
                <a:ea typeface="Roboto" panose="02000000000000000000" pitchFamily="2" charset="0"/>
                <a:cs typeface="Times New Roman" panose="02020603050405020304" pitchFamily="18" charset="0"/>
              </a:rPr>
              <a:t>Project pics </a:t>
            </a:r>
            <a:endParaRPr lang="en-IN" sz="2500" dirty="0">
              <a:solidFill>
                <a:schemeClr val="accent1"/>
              </a:solidFill>
              <a:effectLst/>
              <a:latin typeface="Times New Roman" panose="02020603050405020304" pitchFamily="18" charset="0"/>
              <a:ea typeface="Roboto" panose="02000000000000000000" pitchFamily="2" charset="0"/>
              <a:cs typeface="Times New Roman" panose="02020603050405020304" pitchFamily="18" charset="0"/>
            </a:endParaRPr>
          </a:p>
          <a:p>
            <a:r>
              <a:rPr lang="en-US" sz="1800" dirty="0">
                <a:effectLst/>
                <a:latin typeface="Times New Roman" panose="02020603050405020304" pitchFamily="18" charset="0"/>
                <a:ea typeface="Roboto" panose="02000000000000000000" pitchFamily="2" charset="0"/>
                <a:cs typeface="Roboto" panose="02000000000000000000" pitchFamily="2" charset="0"/>
              </a:rPr>
              <a:t> </a:t>
            </a:r>
            <a:endParaRPr lang="en-IN" sz="1800" dirty="0">
              <a:effectLst/>
              <a:latin typeface="Roboto" panose="02000000000000000000" pitchFamily="2" charset="0"/>
              <a:ea typeface="Roboto" panose="02000000000000000000" pitchFamily="2" charset="0"/>
              <a:cs typeface="Roboto" panose="02000000000000000000" pitchFamily="2" charset="0"/>
            </a:endParaRPr>
          </a:p>
          <a:p>
            <a:r>
              <a:rPr lang="en-US" sz="1800" dirty="0">
                <a:effectLst/>
                <a:latin typeface="Times New Roman" panose="02020603050405020304" pitchFamily="18" charset="0"/>
                <a:ea typeface="Roboto" panose="02000000000000000000" pitchFamily="2" charset="0"/>
                <a:cs typeface="Roboto" panose="02000000000000000000" pitchFamily="2" charset="0"/>
              </a:rPr>
              <a:t> </a:t>
            </a:r>
            <a:endParaRPr lang="en-IN" sz="1800" dirty="0">
              <a:effectLst/>
              <a:latin typeface="Roboto" panose="02000000000000000000" pitchFamily="2" charset="0"/>
              <a:ea typeface="Roboto" panose="02000000000000000000" pitchFamily="2" charset="0"/>
              <a:cs typeface="Roboto" panose="02000000000000000000" pitchFamily="2" charset="0"/>
            </a:endParaRPr>
          </a:p>
          <a:p>
            <a:pPr marL="63500" indent="59690">
              <a:lnSpc>
                <a:spcPct val="115000"/>
              </a:lnSpc>
              <a:spcBef>
                <a:spcPts val="260"/>
              </a:spcBef>
              <a:spcAft>
                <a:spcPts val="0"/>
              </a:spcAft>
            </a:pPr>
            <a:endParaRPr lang="en-IN" sz="1800" dirty="0">
              <a:effectLst/>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D589895B-38CC-4B75-B8C4-35B3FD6A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85" y="1367750"/>
            <a:ext cx="4487301" cy="2811438"/>
          </a:xfrm>
          <a:prstGeom prst="rect">
            <a:avLst/>
          </a:prstGeom>
        </p:spPr>
      </p:pic>
      <p:pic>
        <p:nvPicPr>
          <p:cNvPr id="6" name="Picture 5">
            <a:extLst>
              <a:ext uri="{FF2B5EF4-FFF2-40B4-BE49-F238E27FC236}">
                <a16:creationId xmlns:a16="http://schemas.microsoft.com/office/drawing/2014/main" id="{CDBE6F37-5F8D-4876-9D0B-189ECDD5B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127" y="1100285"/>
            <a:ext cx="4466517" cy="2951578"/>
          </a:xfrm>
          <a:prstGeom prst="rect">
            <a:avLst/>
          </a:prstGeom>
        </p:spPr>
      </p:pic>
      <p:pic>
        <p:nvPicPr>
          <p:cNvPr id="14" name="Picture 13">
            <a:extLst>
              <a:ext uri="{FF2B5EF4-FFF2-40B4-BE49-F238E27FC236}">
                <a16:creationId xmlns:a16="http://schemas.microsoft.com/office/drawing/2014/main" id="{4693C156-8278-4187-81E6-F2D1ADDE47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671" y="4302370"/>
            <a:ext cx="3764912" cy="2278024"/>
          </a:xfrm>
          <a:prstGeom prst="rect">
            <a:avLst/>
          </a:prstGeom>
        </p:spPr>
      </p:pic>
      <p:sp>
        <p:nvSpPr>
          <p:cNvPr id="15" name="Rectangle 14">
            <a:extLst>
              <a:ext uri="{FF2B5EF4-FFF2-40B4-BE49-F238E27FC236}">
                <a16:creationId xmlns:a16="http://schemas.microsoft.com/office/drawing/2014/main" id="{A8AC73A0-0559-4315-9603-7EE9AF3FDBCA}"/>
              </a:ext>
            </a:extLst>
          </p:cNvPr>
          <p:cNvSpPr/>
          <p:nvPr/>
        </p:nvSpPr>
        <p:spPr>
          <a:xfrm>
            <a:off x="1637979" y="5982517"/>
            <a:ext cx="3305907" cy="5978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When 1 vehicle in , 1will be display</a:t>
            </a:r>
            <a:endParaRPr lang="en-IN" dirty="0"/>
          </a:p>
        </p:txBody>
      </p:sp>
    </p:spTree>
    <p:extLst>
      <p:ext uri="{BB962C8B-B14F-4D97-AF65-F5344CB8AC3E}">
        <p14:creationId xmlns:p14="http://schemas.microsoft.com/office/powerpoint/2010/main" val="151471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1046AB-A29B-4564-9DD0-0282F55DF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40581" y="77853"/>
            <a:ext cx="2951578" cy="3333750"/>
          </a:xfrm>
          <a:prstGeom prst="rect">
            <a:avLst/>
          </a:prstGeom>
        </p:spPr>
      </p:pic>
      <p:pic>
        <p:nvPicPr>
          <p:cNvPr id="3" name="Picture 2">
            <a:extLst>
              <a:ext uri="{FF2B5EF4-FFF2-40B4-BE49-F238E27FC236}">
                <a16:creationId xmlns:a16="http://schemas.microsoft.com/office/drawing/2014/main" id="{B5E10827-BA32-4E7F-93F3-95204AB63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915" y="2451242"/>
            <a:ext cx="3543300" cy="3992294"/>
          </a:xfrm>
          <a:prstGeom prst="rect">
            <a:avLst/>
          </a:prstGeom>
        </p:spPr>
      </p:pic>
      <p:pic>
        <p:nvPicPr>
          <p:cNvPr id="9" name="Picture 8">
            <a:extLst>
              <a:ext uri="{FF2B5EF4-FFF2-40B4-BE49-F238E27FC236}">
                <a16:creationId xmlns:a16="http://schemas.microsoft.com/office/drawing/2014/main" id="{AA405918-7100-4917-92DD-425A21B80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886" y="1086623"/>
            <a:ext cx="3632949" cy="2729238"/>
          </a:xfrm>
          <a:prstGeom prst="rect">
            <a:avLst/>
          </a:prstGeom>
        </p:spPr>
      </p:pic>
      <p:sp>
        <p:nvSpPr>
          <p:cNvPr id="4" name="Rectangle 3">
            <a:extLst>
              <a:ext uri="{FF2B5EF4-FFF2-40B4-BE49-F238E27FC236}">
                <a16:creationId xmlns:a16="http://schemas.microsoft.com/office/drawing/2014/main" id="{D1C45798-DC49-4E03-8AF7-419EC12C3729}"/>
              </a:ext>
            </a:extLst>
          </p:cNvPr>
          <p:cNvSpPr/>
          <p:nvPr/>
        </p:nvSpPr>
        <p:spPr>
          <a:xfrm>
            <a:off x="8387862" y="4123592"/>
            <a:ext cx="3305907" cy="5978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When no vehicle, 0 will be display</a:t>
            </a:r>
            <a:endParaRPr lang="en-IN" dirty="0"/>
          </a:p>
        </p:txBody>
      </p:sp>
      <p:sp>
        <p:nvSpPr>
          <p:cNvPr id="14" name="Rectangle 13">
            <a:extLst>
              <a:ext uri="{FF2B5EF4-FFF2-40B4-BE49-F238E27FC236}">
                <a16:creationId xmlns:a16="http://schemas.microsoft.com/office/drawing/2014/main" id="{BBB44944-645F-4873-9D15-8F2235717B84}"/>
              </a:ext>
            </a:extLst>
          </p:cNvPr>
          <p:cNvSpPr/>
          <p:nvPr/>
        </p:nvSpPr>
        <p:spPr>
          <a:xfrm>
            <a:off x="901008" y="5991184"/>
            <a:ext cx="3305907" cy="59787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Circuit OFF </a:t>
            </a:r>
            <a:endParaRPr lang="en-IN" dirty="0"/>
          </a:p>
        </p:txBody>
      </p:sp>
    </p:spTree>
    <p:extLst>
      <p:ext uri="{BB962C8B-B14F-4D97-AF65-F5344CB8AC3E}">
        <p14:creationId xmlns:p14="http://schemas.microsoft.com/office/powerpoint/2010/main" val="2274608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38F11EA-3A52-4A89-8CCB-FFA41D7E4E1D}"/>
              </a:ext>
            </a:extLst>
          </p:cNvPr>
          <p:cNvSpPr>
            <a:spLocks noGrp="1"/>
          </p:cNvSpPr>
          <p:nvPr>
            <p:ph idx="1"/>
          </p:nvPr>
        </p:nvSpPr>
        <p:spPr>
          <a:xfrm>
            <a:off x="1761203" y="1007657"/>
            <a:ext cx="9985310" cy="4842686"/>
          </a:xfrm>
          <a:prstGeom prst="rect">
            <a:avLst/>
          </a:prstGeom>
          <a:solidFill>
            <a:schemeClr val="accent4">
              <a:lumMod val="40000"/>
              <a:lumOff val="60000"/>
            </a:schemeClr>
          </a:solidFill>
          <a:ln w="57150">
            <a:solidFill>
              <a:schemeClr val="accent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indent="0">
              <a:lnSpc>
                <a:spcPts val="1785"/>
              </a:lnSpc>
              <a:buSzPts val="1000"/>
              <a:buNone/>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				1.Keil µVision IDE</a:t>
            </a:r>
            <a:endParaRPr lang="en-IN" sz="1800" dirty="0">
              <a:solidFill>
                <a:srgbClr val="000000"/>
              </a:solidFill>
              <a:effectLst/>
              <a:latin typeface="Times New Roman" panose="02020603050405020304" pitchFamily="18" charset="0"/>
              <a:ea typeface="Times New Roman" panose="02020603050405020304" pitchFamily="18" charset="0"/>
            </a:endParaRPr>
          </a:p>
          <a:p>
            <a:pPr marL="0" lvl="0" indent="0">
              <a:lnSpc>
                <a:spcPts val="1785"/>
              </a:lnSpc>
              <a:buSzPts val="1000"/>
              <a:buNone/>
              <a:tabLst>
                <a:tab pos="457200" algn="l"/>
              </a:tabLst>
            </a:pPr>
            <a:r>
              <a:rPr lang="en-US" sz="1800" dirty="0">
                <a:solidFill>
                  <a:srgbClr val="000000"/>
                </a:solidFill>
                <a:effectLst/>
                <a:latin typeface="Times New Roman" panose="02020603050405020304" pitchFamily="18" charset="0"/>
                <a:ea typeface="Times New Roman" panose="02020603050405020304" pitchFamily="18" charset="0"/>
              </a:rPr>
              <a:t>				2.MC Programming Language: Embedded C</a:t>
            </a:r>
          </a:p>
          <a:p>
            <a:pPr marL="0" lvl="0" indent="0">
              <a:lnSpc>
                <a:spcPts val="1785"/>
              </a:lnSpc>
              <a:buSzPts val="1000"/>
              <a:buNone/>
              <a:tabLst>
                <a:tab pos="457200" algn="l"/>
              </a:tabLst>
            </a:pPr>
            <a:r>
              <a:rPr lang="en-US" sz="1800" dirty="0">
                <a:solidFill>
                  <a:srgbClr val="000000"/>
                </a:solidFill>
                <a:latin typeface="Times New Roman" panose="02020603050405020304" pitchFamily="18" charset="0"/>
                <a:ea typeface="Times New Roman" panose="02020603050405020304" pitchFamily="18" charset="0"/>
              </a:rPr>
              <a:t>				3.C language</a:t>
            </a:r>
            <a:endParaRPr lang="en-IN" sz="1800" dirty="0">
              <a:solidFill>
                <a:srgbClr val="000000"/>
              </a:solidFill>
              <a:effectLst/>
              <a:latin typeface="Times New Roman" panose="02020603050405020304" pitchFamily="18" charset="0"/>
              <a:ea typeface="Times New Roman" panose="02020603050405020304" pitchFamily="18" charset="0"/>
            </a:endParaRPr>
          </a:p>
          <a:p>
            <a:pPr marL="0" indent="0" algn="ctr">
              <a:buNone/>
            </a:pPr>
            <a:endParaRPr lang="en-IN" sz="2000" b="1" dirty="0">
              <a:solidFill>
                <a:schemeClr val="tx2">
                  <a:lumMod val="50000"/>
                </a:schemeClr>
              </a:solidFill>
            </a:endParaRPr>
          </a:p>
        </p:txBody>
      </p:sp>
      <p:sp>
        <p:nvSpPr>
          <p:cNvPr id="3" name="Rectangle 2">
            <a:extLst>
              <a:ext uri="{FF2B5EF4-FFF2-40B4-BE49-F238E27FC236}">
                <a16:creationId xmlns:a16="http://schemas.microsoft.com/office/drawing/2014/main" id="{9A4FAE15-3AE1-44C8-9E67-E22D077192AA}"/>
              </a:ext>
            </a:extLst>
          </p:cNvPr>
          <p:cNvSpPr/>
          <p:nvPr/>
        </p:nvSpPr>
        <p:spPr>
          <a:xfrm>
            <a:off x="2129049" y="1409576"/>
            <a:ext cx="7933902" cy="80243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SOFTWARE AND PROGRAMMING LANGUAGE </a:t>
            </a:r>
            <a:endParaRPr lang="en-IN" sz="2000" b="1" dirty="0"/>
          </a:p>
        </p:txBody>
      </p:sp>
    </p:spTree>
    <p:extLst>
      <p:ext uri="{BB962C8B-B14F-4D97-AF65-F5344CB8AC3E}">
        <p14:creationId xmlns:p14="http://schemas.microsoft.com/office/powerpoint/2010/main" val="200152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A3C9-08CA-43FD-818D-F2F1683B8E21}"/>
              </a:ext>
            </a:extLst>
          </p:cNvPr>
          <p:cNvSpPr>
            <a:spLocks noGrp="1"/>
          </p:cNvSpPr>
          <p:nvPr>
            <p:ph type="title"/>
          </p:nvPr>
        </p:nvSpPr>
        <p:spPr>
          <a:xfrm>
            <a:off x="1592425" y="104891"/>
            <a:ext cx="9781592" cy="1063997"/>
          </a:xfrm>
        </p:spPr>
        <p:txBody>
          <a:bodyPr/>
          <a:lstStyle/>
          <a:p>
            <a:r>
              <a:rPr lang="en-US" b="1" dirty="0">
                <a:solidFill>
                  <a:schemeClr val="accent1">
                    <a:lumMod val="50000"/>
                  </a:schemeClr>
                </a:solidFill>
                <a:latin typeface="Calibri" panose="020F0502020204030204" pitchFamily="34" charset="0"/>
                <a:cs typeface="Calibri" panose="020F0502020204030204" pitchFamily="34" charset="0"/>
              </a:rPr>
              <a:t> References </a:t>
            </a:r>
            <a:endParaRPr lang="en-IN" b="1" dirty="0">
              <a:solidFill>
                <a:schemeClr val="accent1">
                  <a:lumMod val="50000"/>
                </a:schemeClr>
              </a:solidFill>
              <a:latin typeface="Calibri" panose="020F0502020204030204" pitchFamily="34" charset="0"/>
              <a:cs typeface="Calibri" panose="020F0502020204030204" pitchFamily="34" charset="0"/>
            </a:endParaRPr>
          </a:p>
        </p:txBody>
      </p:sp>
      <p:sp>
        <p:nvSpPr>
          <p:cNvPr id="6" name="Minus Sign 5">
            <a:extLst>
              <a:ext uri="{FF2B5EF4-FFF2-40B4-BE49-F238E27FC236}">
                <a16:creationId xmlns:a16="http://schemas.microsoft.com/office/drawing/2014/main" id="{2633F656-1457-4C9A-9F44-0E64533AF197}"/>
              </a:ext>
            </a:extLst>
          </p:cNvPr>
          <p:cNvSpPr/>
          <p:nvPr/>
        </p:nvSpPr>
        <p:spPr>
          <a:xfrm>
            <a:off x="-808653" y="844650"/>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6370561-4B46-4BB5-9D6A-AE2522A971C2}"/>
              </a:ext>
            </a:extLst>
          </p:cNvPr>
          <p:cNvSpPr/>
          <p:nvPr/>
        </p:nvSpPr>
        <p:spPr>
          <a:xfrm>
            <a:off x="1115487" y="1360153"/>
            <a:ext cx="10901265" cy="4863906"/>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1DB84827-3FA8-4D2D-BD13-313805A6DBDB}"/>
              </a:ext>
            </a:extLst>
          </p:cNvPr>
          <p:cNvSpPr txBox="1"/>
          <p:nvPr/>
        </p:nvSpPr>
        <p:spPr>
          <a:xfrm>
            <a:off x="1351863" y="2028369"/>
            <a:ext cx="10664889" cy="3139321"/>
          </a:xfrm>
          <a:prstGeom prst="rect">
            <a:avLst/>
          </a:prstGeom>
          <a:noFill/>
        </p:spPr>
        <p:txBody>
          <a:bodyPr wrap="square">
            <a:spAutoFit/>
          </a:bodyPr>
          <a:lstStyle/>
          <a:p>
            <a:pPr marL="342900" lvl="0" indent="-342900">
              <a:buFont typeface="+mj-lt"/>
              <a:buAutoNum type="arabicPeriod"/>
            </a:pPr>
            <a:r>
              <a:rPr lang="en-US" sz="1800" u="sng" dirty="0">
                <a:solidFill>
                  <a:srgbClr val="0070C0"/>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https://www.javatpoint.com/embedded-system-7-segment-display</a:t>
            </a:r>
            <a:endParaRPr lang="en-IN" sz="1800" dirty="0">
              <a:solidFill>
                <a:srgbClr val="0070C0"/>
              </a:solidFill>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800" u="sng" dirty="0">
                <a:solidFill>
                  <a:srgbClr val="0070C0"/>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https://www.javatpoint.com/embedded-system-8051-microcontroller</a:t>
            </a:r>
            <a:endParaRPr lang="en-IN" sz="1800" dirty="0">
              <a:solidFill>
                <a:srgbClr val="0070C0"/>
              </a:solidFill>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800" u="sng" dirty="0">
                <a:solidFill>
                  <a:srgbClr val="0070C0"/>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https://www.javatpoint.com/embedded-system-7-segment-display</a:t>
            </a:r>
            <a:endParaRPr lang="en-IN" sz="1800" dirty="0">
              <a:solidFill>
                <a:srgbClr val="0070C0"/>
              </a:solidFill>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800" u="sng" dirty="0">
                <a:solidFill>
                  <a:srgbClr val="0070C0"/>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https://embetronicx.com/tutorials/microcontrollers/8051/ir-sensor-interfacing-with-8051/</a:t>
            </a:r>
            <a:endParaRPr lang="en-IN" sz="1800" dirty="0">
              <a:solidFill>
                <a:srgbClr val="0070C0"/>
              </a:solidFill>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800" u="sng" dirty="0">
                <a:solidFill>
                  <a:srgbClr val="0070C0"/>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https://www.elprocus.com/infrared-ir-sensor-circuit-and-working/</a:t>
            </a:r>
            <a:endParaRPr lang="en-IN" sz="1800" dirty="0">
              <a:solidFill>
                <a:srgbClr val="0070C0"/>
              </a:solidFill>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800" u="sng" dirty="0">
                <a:solidFill>
                  <a:srgbClr val="0070C0"/>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https://www2.keil.com/mdk5/uvision/</a:t>
            </a:r>
            <a:endParaRPr lang="en-IN" sz="1800" dirty="0">
              <a:solidFill>
                <a:srgbClr val="0070C0"/>
              </a:solidFill>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800" u="sng" dirty="0">
                <a:solidFill>
                  <a:srgbClr val="0070C0"/>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https://www.javatpoint.com/embedded-system-c-programming</a:t>
            </a:r>
            <a:endParaRPr lang="en-IN" sz="1800" dirty="0">
              <a:solidFill>
                <a:srgbClr val="0070C0"/>
              </a:solidFill>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800" u="sng" dirty="0">
                <a:solidFill>
                  <a:srgbClr val="0070C0"/>
                </a:solidFill>
                <a:effectLs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val="tx"/>
                    </a:ext>
                  </a:extLst>
                </a:hlinkClick>
              </a:rPr>
              <a:t>https://en.wikipedia.org/wiki/Embedded_C</a:t>
            </a:r>
            <a:endParaRPr lang="en-IN" sz="1800" dirty="0">
              <a:solidFill>
                <a:srgbClr val="0070C0"/>
              </a:solidFill>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800" u="sng" dirty="0">
                <a:solidFill>
                  <a:srgbClr val="0070C0"/>
                </a:solidFill>
                <a:effectLst/>
                <a:latin typeface="Times New Roman" panose="02020603050405020304" pitchFamily="18" charset="0"/>
                <a:ea typeface="Times New Roman" panose="02020603050405020304" pitchFamily="18" charset="0"/>
                <a:hlinkClick r:id="rId9">
                  <a:extLst>
                    <a:ext uri="{A12FA001-AC4F-418D-AE19-62706E023703}">
                      <ahyp:hlinkClr xmlns:ahyp="http://schemas.microsoft.com/office/drawing/2018/hyperlinkcolor" val="tx"/>
                    </a:ext>
                  </a:extLst>
                </a:hlinkClick>
              </a:rPr>
              <a:t>https://www.irena.org/wind#:~:text=Wind%20power%20is%20one%20of%20the%20fastest%2Dgrowing%20renewable%20energy%20technologies.&amp;text=Wind%20is%20used%20to%20produce,or%20wind%20energy%20conversion%20systems</a:t>
            </a:r>
            <a:r>
              <a:rPr lang="en-US" sz="1800" dirty="0">
                <a:solidFill>
                  <a:srgbClr val="0070C0"/>
                </a:solidFill>
                <a:effectLst/>
                <a:latin typeface="Times New Roman" panose="02020603050405020304" pitchFamily="18" charset="0"/>
                <a:ea typeface="Times New Roman" panose="02020603050405020304" pitchFamily="18" charset="0"/>
              </a:rPr>
              <a:t>.</a:t>
            </a:r>
            <a:endParaRPr lang="en-IN" dirty="0">
              <a:solidFill>
                <a:srgbClr val="0070C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703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C23A-A019-4835-911E-FE4AA87D7D5D}"/>
              </a:ext>
            </a:extLst>
          </p:cNvPr>
          <p:cNvSpPr>
            <a:spLocks noGrp="1"/>
          </p:cNvSpPr>
          <p:nvPr>
            <p:ph type="ctrTitle"/>
          </p:nvPr>
        </p:nvSpPr>
        <p:spPr>
          <a:xfrm>
            <a:off x="967154" y="260488"/>
            <a:ext cx="6596233" cy="894936"/>
          </a:xfrm>
        </p:spPr>
        <p:txBody>
          <a:bodyPr>
            <a:noAutofit/>
          </a:bodyPr>
          <a:lstStyle/>
          <a:p>
            <a:r>
              <a:rPr lang="en-IN" sz="2500" b="1" dirty="0">
                <a:solidFill>
                  <a:schemeClr val="accent1">
                    <a:lumMod val="75000"/>
                  </a:schemeClr>
                </a:solidFill>
                <a:latin typeface="Times New Roman" panose="02020603050405020304" pitchFamily="18" charset="0"/>
                <a:cs typeface="Times New Roman" panose="02020603050405020304" pitchFamily="18" charset="0"/>
              </a:rPr>
              <a:t>Table of Contents </a:t>
            </a:r>
          </a:p>
        </p:txBody>
      </p:sp>
      <p:sp>
        <p:nvSpPr>
          <p:cNvPr id="3" name="Subtitle 2">
            <a:extLst>
              <a:ext uri="{FF2B5EF4-FFF2-40B4-BE49-F238E27FC236}">
                <a16:creationId xmlns:a16="http://schemas.microsoft.com/office/drawing/2014/main" id="{544D6EE7-5B8A-4947-8F67-D58120B226B5}"/>
              </a:ext>
            </a:extLst>
          </p:cNvPr>
          <p:cNvSpPr>
            <a:spLocks noGrp="1"/>
          </p:cNvSpPr>
          <p:nvPr>
            <p:ph type="subTitle" idx="1"/>
          </p:nvPr>
        </p:nvSpPr>
        <p:spPr>
          <a:xfrm>
            <a:off x="1524001" y="1604865"/>
            <a:ext cx="4027714" cy="4499459"/>
          </a:xfrm>
        </p:spPr>
        <p:txBody>
          <a:bodyPr/>
          <a:lstStyle/>
          <a:p>
            <a:endParaRPr lang="en-IN" dirty="0"/>
          </a:p>
          <a:p>
            <a:endParaRPr lang="en-IN" dirty="0"/>
          </a:p>
        </p:txBody>
      </p:sp>
      <p:sp>
        <p:nvSpPr>
          <p:cNvPr id="10" name="Minus Sign 9">
            <a:extLst>
              <a:ext uri="{FF2B5EF4-FFF2-40B4-BE49-F238E27FC236}">
                <a16:creationId xmlns:a16="http://schemas.microsoft.com/office/drawing/2014/main" id="{EB0DB1D2-BFE7-4D9D-883B-966D42A2D9E9}"/>
              </a:ext>
            </a:extLst>
          </p:cNvPr>
          <p:cNvSpPr/>
          <p:nvPr/>
        </p:nvSpPr>
        <p:spPr>
          <a:xfrm>
            <a:off x="-883298" y="984294"/>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64F42ED-F12E-40FE-BE03-9936E03363BD}"/>
              </a:ext>
            </a:extLst>
          </p:cNvPr>
          <p:cNvSpPr txBox="1"/>
          <p:nvPr/>
        </p:nvSpPr>
        <p:spPr>
          <a:xfrm>
            <a:off x="2270411" y="1560888"/>
            <a:ext cx="2511012" cy="400110"/>
          </a:xfrm>
          <a:prstGeom prst="rect">
            <a:avLst/>
          </a:prstGeom>
          <a:noFill/>
        </p:spPr>
        <p:txBody>
          <a:bodyPr wrap="square" rtlCol="0">
            <a:spAutoFit/>
          </a:bodyPr>
          <a:lstStyle/>
          <a:p>
            <a:r>
              <a:rPr lang="en-IN" sz="2000" b="1" dirty="0"/>
              <a:t> Lecture Review</a:t>
            </a:r>
          </a:p>
        </p:txBody>
      </p:sp>
      <p:pic>
        <p:nvPicPr>
          <p:cNvPr id="21" name="Graphic 20" descr="Lightbulb">
            <a:extLst>
              <a:ext uri="{FF2B5EF4-FFF2-40B4-BE49-F238E27FC236}">
                <a16:creationId xmlns:a16="http://schemas.microsoft.com/office/drawing/2014/main" id="{ECB3FB6F-8CF9-460C-99EE-3AB8A50923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8420" y="1429309"/>
            <a:ext cx="643583" cy="643583"/>
          </a:xfrm>
          <a:prstGeom prst="rect">
            <a:avLst/>
          </a:prstGeom>
        </p:spPr>
      </p:pic>
      <p:pic>
        <p:nvPicPr>
          <p:cNvPr id="22" name="Graphic 21" descr="Lightbulb">
            <a:extLst>
              <a:ext uri="{FF2B5EF4-FFF2-40B4-BE49-F238E27FC236}">
                <a16:creationId xmlns:a16="http://schemas.microsoft.com/office/drawing/2014/main" id="{4C68D798-3E0D-4175-8FCF-5DC7DF275C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6829" y="2293218"/>
            <a:ext cx="643583" cy="643583"/>
          </a:xfrm>
          <a:prstGeom prst="rect">
            <a:avLst/>
          </a:prstGeom>
        </p:spPr>
      </p:pic>
      <p:sp>
        <p:nvSpPr>
          <p:cNvPr id="23" name="TextBox 22">
            <a:extLst>
              <a:ext uri="{FF2B5EF4-FFF2-40B4-BE49-F238E27FC236}">
                <a16:creationId xmlns:a16="http://schemas.microsoft.com/office/drawing/2014/main" id="{7785A940-97F3-42AA-8E44-D3F95973AAAE}"/>
              </a:ext>
            </a:extLst>
          </p:cNvPr>
          <p:cNvSpPr txBox="1"/>
          <p:nvPr/>
        </p:nvSpPr>
        <p:spPr>
          <a:xfrm>
            <a:off x="2218421" y="2317130"/>
            <a:ext cx="4384699" cy="400110"/>
          </a:xfrm>
          <a:prstGeom prst="rect">
            <a:avLst/>
          </a:prstGeom>
          <a:noFill/>
        </p:spPr>
        <p:txBody>
          <a:bodyPr wrap="square" rtlCol="0">
            <a:spAutoFit/>
          </a:bodyPr>
          <a:lstStyle/>
          <a:p>
            <a:r>
              <a:rPr lang="en-IN" sz="2000" b="1" dirty="0"/>
              <a:t>Introduction</a:t>
            </a:r>
          </a:p>
        </p:txBody>
      </p:sp>
      <p:pic>
        <p:nvPicPr>
          <p:cNvPr id="24" name="Graphic 23" descr="Lightbulb">
            <a:extLst>
              <a:ext uri="{FF2B5EF4-FFF2-40B4-BE49-F238E27FC236}">
                <a16:creationId xmlns:a16="http://schemas.microsoft.com/office/drawing/2014/main" id="{E0B4C03D-0E96-46BF-BB6D-A81568B6F8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6829" y="3032593"/>
            <a:ext cx="643583" cy="643583"/>
          </a:xfrm>
          <a:prstGeom prst="rect">
            <a:avLst/>
          </a:prstGeom>
        </p:spPr>
      </p:pic>
      <p:pic>
        <p:nvPicPr>
          <p:cNvPr id="27" name="Graphic 26" descr="Lightbulb">
            <a:extLst>
              <a:ext uri="{FF2B5EF4-FFF2-40B4-BE49-F238E27FC236}">
                <a16:creationId xmlns:a16="http://schemas.microsoft.com/office/drawing/2014/main" id="{E423369F-40A5-4CEB-9C00-6D93BEA870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6827" y="3844168"/>
            <a:ext cx="643583" cy="643583"/>
          </a:xfrm>
          <a:prstGeom prst="rect">
            <a:avLst/>
          </a:prstGeom>
        </p:spPr>
      </p:pic>
      <p:pic>
        <p:nvPicPr>
          <p:cNvPr id="28" name="Graphic 27" descr="Lightbulb">
            <a:extLst>
              <a:ext uri="{FF2B5EF4-FFF2-40B4-BE49-F238E27FC236}">
                <a16:creationId xmlns:a16="http://schemas.microsoft.com/office/drawing/2014/main" id="{F4ADCCB0-73BF-4999-82F2-32B88F714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6828" y="4761636"/>
            <a:ext cx="643583" cy="660356"/>
          </a:xfrm>
          <a:prstGeom prst="rect">
            <a:avLst/>
          </a:prstGeom>
        </p:spPr>
      </p:pic>
      <p:sp>
        <p:nvSpPr>
          <p:cNvPr id="29" name="TextBox 28">
            <a:extLst>
              <a:ext uri="{FF2B5EF4-FFF2-40B4-BE49-F238E27FC236}">
                <a16:creationId xmlns:a16="http://schemas.microsoft.com/office/drawing/2014/main" id="{8956B72B-3363-47DC-A569-D984C84C8356}"/>
              </a:ext>
            </a:extLst>
          </p:cNvPr>
          <p:cNvSpPr txBox="1"/>
          <p:nvPr/>
        </p:nvSpPr>
        <p:spPr>
          <a:xfrm>
            <a:off x="2270411" y="3972205"/>
            <a:ext cx="3666931" cy="707886"/>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Solar cell</a:t>
            </a:r>
          </a:p>
          <a:p>
            <a:endParaRPr lang="en-IN" sz="2000" b="1" dirty="0"/>
          </a:p>
        </p:txBody>
      </p:sp>
      <p:sp>
        <p:nvSpPr>
          <p:cNvPr id="32" name="TextBox 31">
            <a:extLst>
              <a:ext uri="{FF2B5EF4-FFF2-40B4-BE49-F238E27FC236}">
                <a16:creationId xmlns:a16="http://schemas.microsoft.com/office/drawing/2014/main" id="{2EF37A3C-0565-4AF2-B7DD-038F4A3303DD}"/>
              </a:ext>
            </a:extLst>
          </p:cNvPr>
          <p:cNvSpPr txBox="1"/>
          <p:nvPr/>
        </p:nvSpPr>
        <p:spPr>
          <a:xfrm>
            <a:off x="2373240" y="3147272"/>
            <a:ext cx="7221894" cy="400110"/>
          </a:xfrm>
          <a:prstGeom prst="rect">
            <a:avLst/>
          </a:prstGeom>
          <a:noFill/>
        </p:spPr>
        <p:txBody>
          <a:bodyPr wrap="square" rtlCol="0">
            <a:spAutoFit/>
          </a:bodyPr>
          <a:lstStyle/>
          <a:p>
            <a:r>
              <a:rPr lang="en-US" sz="2000" b="1" dirty="0"/>
              <a:t>W</a:t>
            </a:r>
            <a:r>
              <a:rPr lang="en-IN" sz="2000" b="1" dirty="0" err="1"/>
              <a:t>ind</a:t>
            </a:r>
            <a:r>
              <a:rPr lang="en-IN" sz="2000" b="1" dirty="0"/>
              <a:t> energy</a:t>
            </a:r>
          </a:p>
        </p:txBody>
      </p:sp>
      <p:sp>
        <p:nvSpPr>
          <p:cNvPr id="33" name="TextBox 32">
            <a:extLst>
              <a:ext uri="{FF2B5EF4-FFF2-40B4-BE49-F238E27FC236}">
                <a16:creationId xmlns:a16="http://schemas.microsoft.com/office/drawing/2014/main" id="{6BFE282F-3585-4D40-95E8-C2CA2A7D56D5}"/>
              </a:ext>
            </a:extLst>
          </p:cNvPr>
          <p:cNvSpPr txBox="1"/>
          <p:nvPr/>
        </p:nvSpPr>
        <p:spPr>
          <a:xfrm>
            <a:off x="2319799" y="4891759"/>
            <a:ext cx="5915608" cy="707886"/>
          </a:xfrm>
          <a:prstGeom prst="rect">
            <a:avLst/>
          </a:prstGeom>
          <a:noFill/>
        </p:spPr>
        <p:txBody>
          <a:bodyPr wrap="square" rtlCol="0">
            <a:spAutoFit/>
          </a:bodyPr>
          <a:lstStyle/>
          <a:p>
            <a:r>
              <a:rPr lang="en-US" sz="2000" b="1" dirty="0"/>
              <a:t>Block diagram  </a:t>
            </a:r>
            <a:endParaRPr lang="en-IN" sz="2000" b="1" dirty="0"/>
          </a:p>
          <a:p>
            <a:endParaRPr lang="en-IN" sz="2000" b="1" dirty="0"/>
          </a:p>
        </p:txBody>
      </p:sp>
    </p:spTree>
    <p:extLst>
      <p:ext uri="{BB962C8B-B14F-4D97-AF65-F5344CB8AC3E}">
        <p14:creationId xmlns:p14="http://schemas.microsoft.com/office/powerpoint/2010/main" val="568239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6033DB-BD3A-427C-A6CA-46ED8A70AE33}"/>
              </a:ext>
            </a:extLst>
          </p:cNvPr>
          <p:cNvSpPr/>
          <p:nvPr/>
        </p:nvSpPr>
        <p:spPr>
          <a:xfrm>
            <a:off x="3437792" y="3235569"/>
            <a:ext cx="4698502" cy="67395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t>THANK YOU</a:t>
            </a:r>
          </a:p>
        </p:txBody>
      </p:sp>
    </p:spTree>
    <p:extLst>
      <p:ext uri="{BB962C8B-B14F-4D97-AF65-F5344CB8AC3E}">
        <p14:creationId xmlns:p14="http://schemas.microsoft.com/office/powerpoint/2010/main" val="323063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Lightbulb">
            <a:extLst>
              <a:ext uri="{FF2B5EF4-FFF2-40B4-BE49-F238E27FC236}">
                <a16:creationId xmlns:a16="http://schemas.microsoft.com/office/drawing/2014/main" id="{9D52152A-C8BE-489E-A000-3FDC7CEE7A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9356" y="1116386"/>
            <a:ext cx="643583" cy="643583"/>
          </a:xfrm>
          <a:prstGeom prst="rect">
            <a:avLst/>
          </a:prstGeom>
        </p:spPr>
      </p:pic>
      <p:sp>
        <p:nvSpPr>
          <p:cNvPr id="7" name="TextBox 6">
            <a:extLst>
              <a:ext uri="{FF2B5EF4-FFF2-40B4-BE49-F238E27FC236}">
                <a16:creationId xmlns:a16="http://schemas.microsoft.com/office/drawing/2014/main" id="{AE6D2F79-9F43-48DD-B4BD-136650B8F807}"/>
              </a:ext>
            </a:extLst>
          </p:cNvPr>
          <p:cNvSpPr txBox="1"/>
          <p:nvPr/>
        </p:nvSpPr>
        <p:spPr>
          <a:xfrm>
            <a:off x="2295329" y="1166864"/>
            <a:ext cx="4851889" cy="400110"/>
          </a:xfrm>
          <a:prstGeom prst="rect">
            <a:avLst/>
          </a:prstGeom>
          <a:noFill/>
        </p:spPr>
        <p:txBody>
          <a:bodyPr wrap="square" rtlCol="0">
            <a:spAutoFit/>
          </a:bodyPr>
          <a:lstStyle/>
          <a:p>
            <a:r>
              <a:rPr lang="en-US" sz="2000" b="1" dirty="0"/>
              <a:t>Hardware specification</a:t>
            </a:r>
            <a:endParaRPr lang="en-IN" sz="2000" b="1" dirty="0">
              <a:latin typeface="Times New Roman" panose="02020603050405020304" pitchFamily="18" charset="0"/>
              <a:cs typeface="Times New Roman" panose="02020603050405020304" pitchFamily="18" charset="0"/>
            </a:endParaRPr>
          </a:p>
        </p:txBody>
      </p:sp>
      <p:pic>
        <p:nvPicPr>
          <p:cNvPr id="8" name="Graphic 7" descr="Lightbulb">
            <a:extLst>
              <a:ext uri="{FF2B5EF4-FFF2-40B4-BE49-F238E27FC236}">
                <a16:creationId xmlns:a16="http://schemas.microsoft.com/office/drawing/2014/main" id="{F9566D15-E514-4E05-A8AB-916A319010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9356" y="1884442"/>
            <a:ext cx="643583" cy="643583"/>
          </a:xfrm>
          <a:prstGeom prst="rect">
            <a:avLst/>
          </a:prstGeom>
        </p:spPr>
      </p:pic>
      <p:sp>
        <p:nvSpPr>
          <p:cNvPr id="9" name="TextBox 8">
            <a:extLst>
              <a:ext uri="{FF2B5EF4-FFF2-40B4-BE49-F238E27FC236}">
                <a16:creationId xmlns:a16="http://schemas.microsoft.com/office/drawing/2014/main" id="{BFEF8C25-BA86-49AD-A146-590234912194}"/>
              </a:ext>
            </a:extLst>
          </p:cNvPr>
          <p:cNvSpPr txBox="1"/>
          <p:nvPr/>
        </p:nvSpPr>
        <p:spPr>
          <a:xfrm>
            <a:off x="2295329" y="2659381"/>
            <a:ext cx="4002829" cy="646331"/>
          </a:xfrm>
          <a:prstGeom prst="rect">
            <a:avLst/>
          </a:prstGeom>
          <a:noFill/>
        </p:spPr>
        <p:txBody>
          <a:bodyPr wrap="square" rtlCol="0">
            <a:spAutoFit/>
          </a:bodyPr>
          <a:lstStyle/>
          <a:p>
            <a:r>
              <a:rPr lang="en-US" b="1"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a:t>
            </a:r>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lock diagram representation of embedded system programming</a:t>
            </a:r>
            <a:endParaRPr lang="en-IN" sz="2000" b="1" dirty="0">
              <a:latin typeface="Times New Roman" panose="02020603050405020304" pitchFamily="18" charset="0"/>
              <a:cs typeface="Times New Roman" panose="02020603050405020304" pitchFamily="18" charset="0"/>
            </a:endParaRPr>
          </a:p>
        </p:txBody>
      </p:sp>
      <p:pic>
        <p:nvPicPr>
          <p:cNvPr id="10" name="Graphic 9" descr="Lightbulb">
            <a:extLst>
              <a:ext uri="{FF2B5EF4-FFF2-40B4-BE49-F238E27FC236}">
                <a16:creationId xmlns:a16="http://schemas.microsoft.com/office/drawing/2014/main" id="{725AA658-0E28-4CD8-B933-87675AAC1E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9356" y="2651927"/>
            <a:ext cx="643583" cy="643583"/>
          </a:xfrm>
          <a:prstGeom prst="rect">
            <a:avLst/>
          </a:prstGeom>
        </p:spPr>
      </p:pic>
      <p:sp>
        <p:nvSpPr>
          <p:cNvPr id="13" name="TextBox 12">
            <a:extLst>
              <a:ext uri="{FF2B5EF4-FFF2-40B4-BE49-F238E27FC236}">
                <a16:creationId xmlns:a16="http://schemas.microsoft.com/office/drawing/2014/main" id="{D3FB4F09-67E9-435F-A9A5-A239FB5E1994}"/>
              </a:ext>
            </a:extLst>
          </p:cNvPr>
          <p:cNvSpPr txBox="1"/>
          <p:nvPr/>
        </p:nvSpPr>
        <p:spPr>
          <a:xfrm>
            <a:off x="2295329" y="1849036"/>
            <a:ext cx="4152124" cy="646331"/>
          </a:xfrm>
          <a:prstGeom prst="rect">
            <a:avLst/>
          </a:prstGeom>
          <a:noFill/>
        </p:spPr>
        <p:txBody>
          <a:bodyPr wrap="square" rtlCol="0">
            <a:spAutoFit/>
          </a:bodyPr>
          <a:lstStyle/>
          <a:p>
            <a:r>
              <a:rPr lang="en-US" sz="1800" b="1" dirty="0">
                <a:effectLst/>
                <a:latin typeface="Times New Roman" panose="02020603050405020304" pitchFamily="18" charset="0"/>
                <a:ea typeface="Times New Roman" panose="02020603050405020304" pitchFamily="18" charset="0"/>
              </a:rPr>
              <a:t>AT9S52 microcontroller &amp; Interfacing seven segment display to 8051</a:t>
            </a:r>
            <a:endParaRPr lang="en-IN" sz="2000" b="1" dirty="0"/>
          </a:p>
        </p:txBody>
      </p:sp>
      <p:pic>
        <p:nvPicPr>
          <p:cNvPr id="14" name="Graphic 13" descr="Lightbulb">
            <a:extLst>
              <a:ext uri="{FF2B5EF4-FFF2-40B4-BE49-F238E27FC236}">
                <a16:creationId xmlns:a16="http://schemas.microsoft.com/office/drawing/2014/main" id="{EA05BC1B-8543-4785-A121-F8323C03E0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9356" y="3668468"/>
            <a:ext cx="643583" cy="643583"/>
          </a:xfrm>
          <a:prstGeom prst="rect">
            <a:avLst/>
          </a:prstGeom>
        </p:spPr>
      </p:pic>
      <p:sp>
        <p:nvSpPr>
          <p:cNvPr id="15" name="TextBox 14">
            <a:extLst>
              <a:ext uri="{FF2B5EF4-FFF2-40B4-BE49-F238E27FC236}">
                <a16:creationId xmlns:a16="http://schemas.microsoft.com/office/drawing/2014/main" id="{D916BBDA-8DFE-4CC8-A6DF-FC4EF6D05C85}"/>
              </a:ext>
            </a:extLst>
          </p:cNvPr>
          <p:cNvSpPr txBox="1"/>
          <p:nvPr/>
        </p:nvSpPr>
        <p:spPr>
          <a:xfrm>
            <a:off x="2295329" y="3790204"/>
            <a:ext cx="4152124"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References  </a:t>
            </a:r>
          </a:p>
        </p:txBody>
      </p:sp>
    </p:spTree>
    <p:extLst>
      <p:ext uri="{BB962C8B-B14F-4D97-AF65-F5344CB8AC3E}">
        <p14:creationId xmlns:p14="http://schemas.microsoft.com/office/powerpoint/2010/main" val="1040501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inus Sign 3">
            <a:extLst>
              <a:ext uri="{FF2B5EF4-FFF2-40B4-BE49-F238E27FC236}">
                <a16:creationId xmlns:a16="http://schemas.microsoft.com/office/drawing/2014/main" id="{14E46D54-0693-4352-973E-4050A204F30B}"/>
              </a:ext>
            </a:extLst>
          </p:cNvPr>
          <p:cNvSpPr/>
          <p:nvPr/>
        </p:nvSpPr>
        <p:spPr>
          <a:xfrm>
            <a:off x="-948612" y="975278"/>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A55EB8D-1547-415B-A734-FAE003C37903}"/>
              </a:ext>
            </a:extLst>
          </p:cNvPr>
          <p:cNvSpPr txBox="1"/>
          <p:nvPr/>
        </p:nvSpPr>
        <p:spPr>
          <a:xfrm>
            <a:off x="1769586" y="609025"/>
            <a:ext cx="5514391" cy="477054"/>
          </a:xfrm>
          <a:prstGeom prst="rect">
            <a:avLst/>
          </a:prstGeom>
          <a:noFill/>
        </p:spPr>
        <p:txBody>
          <a:bodyPr wrap="square" rtlCol="0">
            <a:spAutoFit/>
          </a:bodyPr>
          <a:lstStyle/>
          <a:p>
            <a:r>
              <a:rPr lang="en-IN" sz="2500" b="1" dirty="0">
                <a:solidFill>
                  <a:schemeClr val="accent1">
                    <a:lumMod val="50000"/>
                  </a:schemeClr>
                </a:solidFill>
                <a:latin typeface="Times New Roman" panose="02020603050405020304" pitchFamily="18" charset="0"/>
                <a:cs typeface="Times New Roman" panose="02020603050405020304" pitchFamily="18" charset="0"/>
              </a:rPr>
              <a:t>Lecture Review </a:t>
            </a:r>
          </a:p>
        </p:txBody>
      </p:sp>
      <p:sp>
        <p:nvSpPr>
          <p:cNvPr id="6" name="Rectangle 5">
            <a:extLst>
              <a:ext uri="{FF2B5EF4-FFF2-40B4-BE49-F238E27FC236}">
                <a16:creationId xmlns:a16="http://schemas.microsoft.com/office/drawing/2014/main" id="{59425A1A-FC19-4E9A-8582-BF621F07B54B}"/>
              </a:ext>
            </a:extLst>
          </p:cNvPr>
          <p:cNvSpPr/>
          <p:nvPr/>
        </p:nvSpPr>
        <p:spPr>
          <a:xfrm>
            <a:off x="1623526" y="1604864"/>
            <a:ext cx="8775752" cy="450668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800" dirty="0">
                <a:solidFill>
                  <a:srgbClr val="000000"/>
                </a:solidFill>
                <a:effectLst/>
                <a:latin typeface="Calibri" panose="020F0502020204030204" pitchFamily="34" charset="0"/>
                <a:ea typeface="Times New Roman" panose="02020603050405020304" pitchFamily="18" charset="0"/>
              </a:rPr>
              <a:t>The project aims at saving energy by detecting the vehicle movement on highways and switching on the block of street light ahead of it and simultaneously switching off the trailing lights. The project requires sensors to detect the vehicle movements and switches on the lights ahead of it. As soon as the vehicle moves ahead the trailing lights automatically switches off. This can be used to save a lot of energy instead of using conventional system where the street lights are remained ON. </a:t>
            </a:r>
            <a:endParaRPr lang="en-IN"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Calibri" panose="020F0502020204030204" pitchFamily="34" charset="0"/>
                <a:ea typeface="Times New Roman" panose="02020603050405020304" pitchFamily="18" charset="0"/>
              </a:rPr>
              <a:t>This proposed system provides a solution for energy saving. This is achieved by sensing an approaching vehicle and then switches ON a block of street lights ahead of the vehicle. As the vehicle passes by, the trailing lights switch OFF automatically. Thus, we save a lot of energy. So when there are no vehicles on the highway , Sensors used on either side of the road senses vehicle movement and sends logic commands to microcontroller to switch ON/OFF the LEDs. Thus this way of dynamically changing intensity ON/OFF helps in saving a lot of energy. The sensors sense the vehicle movements and send it to a 8051 family microcontroller that initiates commands for switching the lights ON/OFF.</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9061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C20D-DDBE-4005-A653-6899AFBF302A}"/>
              </a:ext>
            </a:extLst>
          </p:cNvPr>
          <p:cNvSpPr>
            <a:spLocks noGrp="1"/>
          </p:cNvSpPr>
          <p:nvPr>
            <p:ph type="title"/>
          </p:nvPr>
        </p:nvSpPr>
        <p:spPr>
          <a:xfrm>
            <a:off x="1863969" y="624253"/>
            <a:ext cx="3762389" cy="1138987"/>
          </a:xfrm>
        </p:spPr>
        <p:txBody>
          <a:bodyPr>
            <a:normAutofit/>
          </a:bodyPr>
          <a:lstStyle/>
          <a:p>
            <a:r>
              <a:rPr lang="en-IN" sz="2500" b="1" dirty="0">
                <a:solidFill>
                  <a:schemeClr val="accent1">
                    <a:lumMod val="50000"/>
                  </a:schemeClr>
                </a:solidFill>
                <a:latin typeface="Times New Roman" panose="02020603050405020304" pitchFamily="18" charset="0"/>
                <a:cs typeface="Times New Roman" panose="02020603050405020304" pitchFamily="18" charset="0"/>
              </a:rPr>
              <a:t>Introduction</a:t>
            </a:r>
            <a:br>
              <a:rPr lang="en-IN" sz="2500" b="1" dirty="0">
                <a:solidFill>
                  <a:schemeClr val="accent1"/>
                </a:solidFill>
                <a:latin typeface="Times New Roman" panose="02020603050405020304" pitchFamily="18" charset="0"/>
                <a:cs typeface="Times New Roman" panose="02020603050405020304" pitchFamily="18" charset="0"/>
              </a:rPr>
            </a:br>
            <a:endParaRPr lang="en-IN" sz="2500" dirty="0">
              <a:latin typeface="Times New Roman" panose="02020603050405020304" pitchFamily="18" charset="0"/>
              <a:cs typeface="Times New Roman" panose="02020603050405020304" pitchFamily="18" charset="0"/>
            </a:endParaRPr>
          </a:p>
        </p:txBody>
      </p:sp>
      <p:sp>
        <p:nvSpPr>
          <p:cNvPr id="4" name="Minus Sign 3">
            <a:extLst>
              <a:ext uri="{FF2B5EF4-FFF2-40B4-BE49-F238E27FC236}">
                <a16:creationId xmlns:a16="http://schemas.microsoft.com/office/drawing/2014/main" id="{D2BF0E42-6DC7-42D4-82DC-B06CE8097BF6}"/>
              </a:ext>
            </a:extLst>
          </p:cNvPr>
          <p:cNvSpPr/>
          <p:nvPr/>
        </p:nvSpPr>
        <p:spPr>
          <a:xfrm>
            <a:off x="-948612" y="975278"/>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Process 4">
            <a:extLst>
              <a:ext uri="{FF2B5EF4-FFF2-40B4-BE49-F238E27FC236}">
                <a16:creationId xmlns:a16="http://schemas.microsoft.com/office/drawing/2014/main" id="{F67ACC15-6898-4B33-A5DE-9FA14C7F2396}"/>
              </a:ext>
            </a:extLst>
          </p:cNvPr>
          <p:cNvSpPr/>
          <p:nvPr/>
        </p:nvSpPr>
        <p:spPr>
          <a:xfrm>
            <a:off x="3296798" y="1789733"/>
            <a:ext cx="4974926" cy="4734500"/>
          </a:xfrm>
          <a:prstGeom prst="flowChartProcess">
            <a:avLst/>
          </a:prstGeom>
          <a:solidFill>
            <a:schemeClr val="accent5">
              <a:lumMod val="40000"/>
              <a:lumOff val="60000"/>
            </a:schemeClr>
          </a:solidFill>
          <a:ln>
            <a:solidFill>
              <a:schemeClr val="tx2">
                <a:lumMod val="20000"/>
                <a:lumOff val="8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Flowchart: Process 7">
            <a:extLst>
              <a:ext uri="{FF2B5EF4-FFF2-40B4-BE49-F238E27FC236}">
                <a16:creationId xmlns:a16="http://schemas.microsoft.com/office/drawing/2014/main" id="{8FF04087-3C65-4580-A4D1-B0CF306212B6}"/>
              </a:ext>
            </a:extLst>
          </p:cNvPr>
          <p:cNvSpPr/>
          <p:nvPr/>
        </p:nvSpPr>
        <p:spPr>
          <a:xfrm>
            <a:off x="2680037" y="1789733"/>
            <a:ext cx="5892641" cy="4822082"/>
          </a:xfrm>
          <a:prstGeom prst="flowChartProcess">
            <a:avLst/>
          </a:prstGeom>
          <a:ln w="57150">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effectLst/>
                <a:latin typeface="Times New Roman" panose="02020603050405020304" pitchFamily="18" charset="0"/>
                <a:ea typeface="Times New Roman" panose="02020603050405020304" pitchFamily="18" charset="0"/>
              </a:rPr>
              <a:t>During last few decades, electrical energy is the basic requirement of human beings. The ratio of electricity requirement is increasing day by day. But we know that the resources for power generation are limited, and this has caused the energy crisis. The increasing power demand results reduce in conventional resources for power generation and increase the pollutants emissions. In order to minimize the emission of greenhouse gases, renewable energy technologies are widely used for electricity generation. Solar and wind technologies are frequently used for electricity generation. </a:t>
            </a:r>
            <a:endParaRPr lang="en-IN" dirty="0">
              <a:ln>
                <a:solidFill>
                  <a:schemeClr val="tx1"/>
                </a:solidFill>
                <a:prstDash val="sysDash"/>
              </a:ln>
            </a:endParaRPr>
          </a:p>
        </p:txBody>
      </p:sp>
    </p:spTree>
    <p:extLst>
      <p:ext uri="{BB962C8B-B14F-4D97-AF65-F5344CB8AC3E}">
        <p14:creationId xmlns:p14="http://schemas.microsoft.com/office/powerpoint/2010/main" val="528685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A3C9-08CA-43FD-818D-F2F1683B8E21}"/>
              </a:ext>
            </a:extLst>
          </p:cNvPr>
          <p:cNvSpPr>
            <a:spLocks noGrp="1"/>
          </p:cNvSpPr>
          <p:nvPr>
            <p:ph type="title"/>
          </p:nvPr>
        </p:nvSpPr>
        <p:spPr>
          <a:xfrm>
            <a:off x="1670538" y="576869"/>
            <a:ext cx="10521462" cy="962436"/>
          </a:xfrm>
        </p:spPr>
        <p:txBody>
          <a:bodyPr>
            <a:normAutofit/>
          </a:bodyPr>
          <a:lstStyle/>
          <a:p>
            <a:r>
              <a:rPr lang="en-US" sz="2500" b="1" dirty="0">
                <a:solidFill>
                  <a:schemeClr val="accent1">
                    <a:lumMod val="50000"/>
                  </a:schemeClr>
                </a:solidFill>
                <a:latin typeface="Times New Roman" panose="02020603050405020304" pitchFamily="18" charset="0"/>
                <a:cs typeface="Times New Roman" panose="02020603050405020304" pitchFamily="18" charset="0"/>
              </a:rPr>
              <a:t>Wind Energy</a:t>
            </a:r>
            <a:endParaRPr lang="en-IN" sz="25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Minus Sign 5">
            <a:extLst>
              <a:ext uri="{FF2B5EF4-FFF2-40B4-BE49-F238E27FC236}">
                <a16:creationId xmlns:a16="http://schemas.microsoft.com/office/drawing/2014/main" id="{2633F656-1457-4C9A-9F44-0E64533AF197}"/>
              </a:ext>
            </a:extLst>
          </p:cNvPr>
          <p:cNvSpPr/>
          <p:nvPr/>
        </p:nvSpPr>
        <p:spPr>
          <a:xfrm>
            <a:off x="-948612" y="947286"/>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6370561-4B46-4BB5-9D6A-AE2522A971C2}"/>
              </a:ext>
            </a:extLst>
          </p:cNvPr>
          <p:cNvSpPr/>
          <p:nvPr/>
        </p:nvSpPr>
        <p:spPr>
          <a:xfrm>
            <a:off x="1252635" y="1437221"/>
            <a:ext cx="9686730" cy="5165802"/>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1DB84827-3FA8-4D2D-BD13-313805A6DBDB}"/>
              </a:ext>
            </a:extLst>
          </p:cNvPr>
          <p:cNvSpPr txBox="1"/>
          <p:nvPr/>
        </p:nvSpPr>
        <p:spPr>
          <a:xfrm>
            <a:off x="1401924" y="1648236"/>
            <a:ext cx="9196096" cy="2454133"/>
          </a:xfrm>
          <a:prstGeom prst="rect">
            <a:avLst/>
          </a:prstGeom>
          <a:noFill/>
        </p:spPr>
        <p:txBody>
          <a:bodyPr wrap="square">
            <a:spAutoFit/>
          </a:bodyPr>
          <a:lstStyle/>
          <a:p>
            <a:pPr marL="63500" indent="59690">
              <a:lnSpc>
                <a:spcPct val="115000"/>
              </a:lnSpc>
              <a:spcBef>
                <a:spcPts val="260"/>
              </a:spcBef>
              <a:spcAft>
                <a:spcPts val="0"/>
              </a:spcAft>
            </a:pPr>
            <a:r>
              <a:rPr lang="en-US" sz="1800" dirty="0">
                <a:effectLst/>
                <a:latin typeface="Times New Roman" panose="02020603050405020304" pitchFamily="18" charset="0"/>
                <a:ea typeface="Times New Roman" panose="02020603050405020304" pitchFamily="18" charset="0"/>
              </a:rPr>
              <a:t>Wind energy is the converting of wind power to electrical power through the use of windmills or turbines. electricity produced is sent to transformers where voltage is increased and sent to the power grid via transmission lines.</a:t>
            </a:r>
          </a:p>
          <a:p>
            <a:pPr marL="63500" indent="59690">
              <a:lnSpc>
                <a:spcPct val="115000"/>
              </a:lnSpc>
              <a:spcBef>
                <a:spcPts val="260"/>
              </a:spcBef>
              <a:spcAft>
                <a:spcPts val="0"/>
              </a:spcAft>
            </a:pPr>
            <a:r>
              <a:rPr lang="en-US" sz="1800" b="1" u="sng" dirty="0">
                <a:effectLst/>
                <a:latin typeface="Times New Roman" panose="02020603050405020304" pitchFamily="18" charset="0"/>
                <a:ea typeface="Times New Roman" panose="02020603050405020304" pitchFamily="18" charset="0"/>
              </a:rPr>
              <a:t>WINDMILL DESIGN</a:t>
            </a:r>
            <a:r>
              <a:rPr lang="en-US" sz="1800" dirty="0">
                <a:effectLst/>
                <a:latin typeface="Times New Roman" panose="02020603050405020304" pitchFamily="18" charset="0"/>
                <a:ea typeface="Times New Roman" panose="02020603050405020304" pitchFamily="18" charset="0"/>
              </a:rPr>
              <a:t> </a:t>
            </a:r>
            <a:endParaRPr lang="en-US" dirty="0">
              <a:latin typeface="Times New Roman" panose="02020603050405020304" pitchFamily="18" charset="0"/>
              <a:ea typeface="Times New Roman" panose="02020603050405020304" pitchFamily="18" charset="0"/>
            </a:endParaRPr>
          </a:p>
          <a:p>
            <a:pPr marL="349250" indent="-285750">
              <a:lnSpc>
                <a:spcPct val="115000"/>
              </a:lnSpc>
              <a:spcBef>
                <a:spcPts val="26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A Windmill captures wind energy and then uses a generator to convert it to electrical energy. </a:t>
            </a:r>
          </a:p>
          <a:p>
            <a:pPr marL="349250" indent="-285750">
              <a:lnSpc>
                <a:spcPct val="115000"/>
              </a:lnSpc>
              <a:spcBef>
                <a:spcPts val="26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design of a windmill is an integral part of how efficient it will be. </a:t>
            </a:r>
          </a:p>
          <a:p>
            <a:pPr marL="63500" indent="59690">
              <a:lnSpc>
                <a:spcPct val="115000"/>
              </a:lnSpc>
              <a:spcBef>
                <a:spcPts val="260"/>
              </a:spcBef>
              <a:spcAft>
                <a:spcPts val="0"/>
              </a:spcAft>
            </a:pPr>
            <a:endParaRPr lang="en-IN" sz="1800" dirty="0">
              <a:effectLst/>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C4B9306B-99D8-47AE-A373-0ACEBD1DE0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0435" y="3800353"/>
            <a:ext cx="4807585" cy="2651125"/>
          </a:xfrm>
          <a:prstGeom prst="rect">
            <a:avLst/>
          </a:prstGeom>
          <a:noFill/>
          <a:ln>
            <a:noFill/>
          </a:ln>
        </p:spPr>
      </p:pic>
    </p:spTree>
    <p:extLst>
      <p:ext uri="{BB962C8B-B14F-4D97-AF65-F5344CB8AC3E}">
        <p14:creationId xmlns:p14="http://schemas.microsoft.com/office/powerpoint/2010/main" val="1441815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A3C9-08CA-43FD-818D-F2F1683B8E21}"/>
              </a:ext>
            </a:extLst>
          </p:cNvPr>
          <p:cNvSpPr>
            <a:spLocks noGrp="1"/>
          </p:cNvSpPr>
          <p:nvPr>
            <p:ph type="title"/>
          </p:nvPr>
        </p:nvSpPr>
        <p:spPr>
          <a:xfrm>
            <a:off x="1732084" y="412690"/>
            <a:ext cx="7747817" cy="811053"/>
          </a:xfrm>
        </p:spPr>
        <p:txBody>
          <a:bodyPr>
            <a:normAutofit/>
          </a:bodyPr>
          <a:lstStyle/>
          <a:p>
            <a:r>
              <a:rPr lang="en-US" sz="2500" b="1" dirty="0">
                <a:solidFill>
                  <a:schemeClr val="accent1">
                    <a:lumMod val="50000"/>
                  </a:schemeClr>
                </a:solidFill>
                <a:latin typeface="Times New Roman" panose="02020603050405020304" pitchFamily="18" charset="0"/>
                <a:cs typeface="Times New Roman" panose="02020603050405020304" pitchFamily="18" charset="0"/>
              </a:rPr>
              <a:t>Solar cell</a:t>
            </a:r>
            <a:endParaRPr lang="en-IN" sz="25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Minus Sign 5">
            <a:extLst>
              <a:ext uri="{FF2B5EF4-FFF2-40B4-BE49-F238E27FC236}">
                <a16:creationId xmlns:a16="http://schemas.microsoft.com/office/drawing/2014/main" id="{2633F656-1457-4C9A-9F44-0E64533AF197}"/>
              </a:ext>
            </a:extLst>
          </p:cNvPr>
          <p:cNvSpPr/>
          <p:nvPr/>
        </p:nvSpPr>
        <p:spPr>
          <a:xfrm>
            <a:off x="-883297" y="760674"/>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6370561-4B46-4BB5-9D6A-AE2522A971C2}"/>
              </a:ext>
            </a:extLst>
          </p:cNvPr>
          <p:cNvSpPr/>
          <p:nvPr/>
        </p:nvSpPr>
        <p:spPr>
          <a:xfrm>
            <a:off x="1485004" y="1098626"/>
            <a:ext cx="9454360" cy="1697327"/>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1DB84827-3FA8-4D2D-BD13-313805A6DBDB}"/>
              </a:ext>
            </a:extLst>
          </p:cNvPr>
          <p:cNvSpPr txBox="1"/>
          <p:nvPr/>
        </p:nvSpPr>
        <p:spPr>
          <a:xfrm>
            <a:off x="1485004" y="1113583"/>
            <a:ext cx="9686730" cy="1477328"/>
          </a:xfrm>
          <a:prstGeom prst="rect">
            <a:avLst/>
          </a:prstGeom>
          <a:noFill/>
        </p:spPr>
        <p:txBody>
          <a:bodyPr wrap="square">
            <a:spAutoFit/>
          </a:bodyPr>
          <a:lstStyle/>
          <a:p>
            <a:pPr>
              <a:tabLst>
                <a:tab pos="217170" algn="l"/>
              </a:tabLst>
            </a:pPr>
            <a:r>
              <a:rPr lang="en-US" sz="1800" dirty="0">
                <a:effectLst/>
                <a:latin typeface="Times New Roman" panose="02020603050405020304" pitchFamily="18" charset="0"/>
                <a:ea typeface="Times New Roman" panose="02020603050405020304" pitchFamily="18" charset="0"/>
              </a:rPr>
              <a:t>A single simple solar cell makes only a little electricity. For most purposes more is needed. For this reason, cells are often linked together in groups known as solar modules. A solar module has a frame that holds the cells. Some modules are several feet long and wide. They usually can produce up to a few hundred watts of electricity. If more power is needed, modules can be joined together to form a large solar array.</a:t>
            </a:r>
            <a:endParaRPr lang="en-IN" sz="18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2267940D-B742-4AF5-8F06-9F7A2412A5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1435" y="2962429"/>
            <a:ext cx="5275580" cy="3563620"/>
          </a:xfrm>
          <a:prstGeom prst="rect">
            <a:avLst/>
          </a:prstGeom>
          <a:noFill/>
          <a:ln>
            <a:noFill/>
          </a:ln>
        </p:spPr>
      </p:pic>
    </p:spTree>
    <p:extLst>
      <p:ext uri="{BB962C8B-B14F-4D97-AF65-F5344CB8AC3E}">
        <p14:creationId xmlns:p14="http://schemas.microsoft.com/office/powerpoint/2010/main" val="500676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46766-A0E9-4C32-BE04-00E4FDF619F2}"/>
              </a:ext>
            </a:extLst>
          </p:cNvPr>
          <p:cNvSpPr>
            <a:spLocks noGrp="1"/>
          </p:cNvSpPr>
          <p:nvPr>
            <p:ph type="title"/>
          </p:nvPr>
        </p:nvSpPr>
        <p:spPr>
          <a:xfrm>
            <a:off x="1712155" y="460133"/>
            <a:ext cx="9707880" cy="885665"/>
          </a:xfrm>
        </p:spPr>
        <p:txBody>
          <a:bodyPr>
            <a:normAutofit/>
          </a:bodyPr>
          <a:lstStyle/>
          <a:p>
            <a:r>
              <a:rPr lang="en-US" sz="2500" b="1" u="sng" dirty="0">
                <a:solidFill>
                  <a:schemeClr val="accent2">
                    <a:lumMod val="75000"/>
                  </a:schemeClr>
                </a:solidFill>
                <a:effectLst/>
                <a:latin typeface="Times New Roman" panose="02020603050405020304" pitchFamily="18" charset="0"/>
                <a:ea typeface="Times New Roman" panose="02020603050405020304" pitchFamily="18" charset="0"/>
              </a:rPr>
              <a:t>Block Diagram</a:t>
            </a:r>
            <a:endParaRPr lang="en-IN" sz="2500" dirty="0">
              <a:solidFill>
                <a:schemeClr val="accent2">
                  <a:lumMod val="75000"/>
                </a:schemeClr>
              </a:solidFill>
              <a:latin typeface="+mn-lt"/>
            </a:endParaRPr>
          </a:p>
        </p:txBody>
      </p:sp>
      <p:sp>
        <p:nvSpPr>
          <p:cNvPr id="4" name="Minus Sign 3">
            <a:extLst>
              <a:ext uri="{FF2B5EF4-FFF2-40B4-BE49-F238E27FC236}">
                <a16:creationId xmlns:a16="http://schemas.microsoft.com/office/drawing/2014/main" id="{C85A93FB-5CF3-4388-A5AD-EB88DA0B95A7}"/>
              </a:ext>
            </a:extLst>
          </p:cNvPr>
          <p:cNvSpPr/>
          <p:nvPr/>
        </p:nvSpPr>
        <p:spPr>
          <a:xfrm>
            <a:off x="-948612" y="902966"/>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FB32C2B7-A252-4E12-A826-7531EDDC98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0531" y="1579586"/>
            <a:ext cx="6201631" cy="3625459"/>
          </a:xfrm>
          <a:prstGeom prst="rect">
            <a:avLst/>
          </a:prstGeom>
          <a:noFill/>
          <a:ln>
            <a:noFill/>
          </a:ln>
        </p:spPr>
      </p:pic>
    </p:spTree>
    <p:extLst>
      <p:ext uri="{BB962C8B-B14F-4D97-AF65-F5344CB8AC3E}">
        <p14:creationId xmlns:p14="http://schemas.microsoft.com/office/powerpoint/2010/main" val="2050611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46766-A0E9-4C32-BE04-00E4FDF619F2}"/>
              </a:ext>
            </a:extLst>
          </p:cNvPr>
          <p:cNvSpPr>
            <a:spLocks noGrp="1"/>
          </p:cNvSpPr>
          <p:nvPr>
            <p:ph type="title"/>
          </p:nvPr>
        </p:nvSpPr>
        <p:spPr>
          <a:xfrm>
            <a:off x="1626472" y="580784"/>
            <a:ext cx="9707880" cy="885665"/>
          </a:xfrm>
        </p:spPr>
        <p:txBody>
          <a:bodyPr>
            <a:normAutofit/>
          </a:bodyPr>
          <a:lstStyle/>
          <a:p>
            <a:r>
              <a:rPr lang="en-US" sz="2500" b="1" dirty="0">
                <a:solidFill>
                  <a:schemeClr val="accent2">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Hardware Specifications</a:t>
            </a:r>
            <a:endParaRPr lang="en-IN" sz="25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 name="Minus Sign 3">
            <a:extLst>
              <a:ext uri="{FF2B5EF4-FFF2-40B4-BE49-F238E27FC236}">
                <a16:creationId xmlns:a16="http://schemas.microsoft.com/office/drawing/2014/main" id="{C85A93FB-5CF3-4388-A5AD-EB88DA0B95A7}"/>
              </a:ext>
            </a:extLst>
          </p:cNvPr>
          <p:cNvSpPr/>
          <p:nvPr/>
        </p:nvSpPr>
        <p:spPr>
          <a:xfrm>
            <a:off x="-948612" y="902966"/>
            <a:ext cx="14089224" cy="2216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8782542F-9305-4ECB-869D-1BA5BBAF7C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28984" y="3936962"/>
            <a:ext cx="2696210" cy="1699895"/>
          </a:xfrm>
          <a:prstGeom prst="rect">
            <a:avLst/>
          </a:prstGeom>
          <a:noFill/>
          <a:ln>
            <a:noFill/>
          </a:ln>
        </p:spPr>
      </p:pic>
      <p:sp>
        <p:nvSpPr>
          <p:cNvPr id="11" name="TextBox 10">
            <a:extLst>
              <a:ext uri="{FF2B5EF4-FFF2-40B4-BE49-F238E27FC236}">
                <a16:creationId xmlns:a16="http://schemas.microsoft.com/office/drawing/2014/main" id="{CDD2D5DB-CD71-472F-B33F-98D13730AE59}"/>
              </a:ext>
            </a:extLst>
          </p:cNvPr>
          <p:cNvSpPr txBox="1"/>
          <p:nvPr/>
        </p:nvSpPr>
        <p:spPr>
          <a:xfrm>
            <a:off x="5567705" y="5872460"/>
            <a:ext cx="3357489" cy="323165"/>
          </a:xfrm>
          <a:prstGeom prst="rect">
            <a:avLst/>
          </a:prstGeom>
          <a:noFill/>
        </p:spPr>
        <p:txBody>
          <a:bodyPr wrap="square">
            <a:spAutoFit/>
          </a:bodyPr>
          <a:lstStyle/>
          <a:p>
            <a:pPr lvl="2">
              <a:lnSpc>
                <a:spcPts val="1785"/>
              </a:lnSpc>
              <a:buSzPts val="1000"/>
              <a:tabLst>
                <a:tab pos="457200" algn="l"/>
              </a:tabLst>
            </a:pPr>
            <a:r>
              <a:rPr lang="en-US" dirty="0">
                <a:solidFill>
                  <a:srgbClr val="000000"/>
                </a:solidFill>
                <a:effectLst/>
                <a:latin typeface="Helvetica Neue"/>
                <a:ea typeface="Times New Roman" panose="02020603050405020304" pitchFamily="18" charset="0"/>
              </a:rPr>
              <a:t>7- Segment Displays</a:t>
            </a:r>
            <a:endParaRPr lang="en-IN" dirty="0">
              <a:solidFill>
                <a:srgbClr val="000000"/>
              </a:solidFill>
              <a:effectLst/>
              <a:latin typeface="Times New Roman" panose="02020603050405020304" pitchFamily="18" charset="0"/>
              <a:ea typeface="Times New Roman" panose="02020603050405020304" pitchFamily="18" charset="0"/>
            </a:endParaRPr>
          </a:p>
        </p:txBody>
      </p:sp>
      <p:sp>
        <p:nvSpPr>
          <p:cNvPr id="15" name="TextBox 14">
            <a:extLst>
              <a:ext uri="{FF2B5EF4-FFF2-40B4-BE49-F238E27FC236}">
                <a16:creationId xmlns:a16="http://schemas.microsoft.com/office/drawing/2014/main" id="{AF1B2E15-8B16-4DC3-B3D9-22E79423E4F8}"/>
              </a:ext>
            </a:extLst>
          </p:cNvPr>
          <p:cNvSpPr txBox="1"/>
          <p:nvPr/>
        </p:nvSpPr>
        <p:spPr>
          <a:xfrm>
            <a:off x="5782360" y="3378194"/>
            <a:ext cx="4029855" cy="323165"/>
          </a:xfrm>
          <a:prstGeom prst="rect">
            <a:avLst/>
          </a:prstGeom>
          <a:noFill/>
        </p:spPr>
        <p:txBody>
          <a:bodyPr wrap="square">
            <a:spAutoFit/>
          </a:bodyPr>
          <a:lstStyle/>
          <a:p>
            <a:pPr lvl="0">
              <a:lnSpc>
                <a:spcPts val="1785"/>
              </a:lnSpc>
              <a:buSzPts val="1000"/>
              <a:tabLst>
                <a:tab pos="457200" algn="l"/>
              </a:tabLst>
            </a:pPr>
            <a:r>
              <a:rPr lang="en-US" sz="1800" dirty="0">
                <a:solidFill>
                  <a:srgbClr val="000000"/>
                </a:solidFill>
                <a:effectLst/>
                <a:latin typeface="Helvetica Neue"/>
                <a:ea typeface="Times New Roman" panose="02020603050405020304" pitchFamily="18" charset="0"/>
              </a:rPr>
              <a:t>8051 series Microcontroller</a:t>
            </a:r>
            <a:endParaRPr lang="en-IN" sz="1800" dirty="0">
              <a:solidFill>
                <a:srgbClr val="000000"/>
              </a:solidFill>
              <a:effectLst/>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63104135-504A-4ADA-B9A0-6CE07F801DBB}"/>
              </a:ext>
            </a:extLst>
          </p:cNvPr>
          <p:cNvSpPr txBox="1"/>
          <p:nvPr/>
        </p:nvSpPr>
        <p:spPr>
          <a:xfrm>
            <a:off x="857648" y="1414586"/>
            <a:ext cx="4284052" cy="230832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b="0" i="0" dirty="0">
                <a:solidFill>
                  <a:srgbClr val="000000"/>
                </a:solidFill>
                <a:effectLst/>
                <a:latin typeface="Arial" panose="020B0604020202020204" pitchFamily="34" charset="0"/>
              </a:rPr>
              <a:t>8051 microcontroller is an 8-bit microcontroller. It is built with 40 pins DIP (dual inline package), 4kb of ROM storage and 128 bytes of RAM storage, (2)6-bit timers. It consists of  four parallel 8-bit ports, which are programmable as well as addressable as per the requirement.</a:t>
            </a:r>
            <a:endParaRPr lang="en-IN" dirty="0"/>
          </a:p>
        </p:txBody>
      </p:sp>
      <p:sp>
        <p:nvSpPr>
          <p:cNvPr id="27" name="TextBox 26">
            <a:extLst>
              <a:ext uri="{FF2B5EF4-FFF2-40B4-BE49-F238E27FC236}">
                <a16:creationId xmlns:a16="http://schemas.microsoft.com/office/drawing/2014/main" id="{3AD171E2-EB91-4BD1-9998-7254CAFE6044}"/>
              </a:ext>
            </a:extLst>
          </p:cNvPr>
          <p:cNvSpPr txBox="1"/>
          <p:nvPr/>
        </p:nvSpPr>
        <p:spPr>
          <a:xfrm>
            <a:off x="481818" y="3968892"/>
            <a:ext cx="4986997" cy="230832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l"/>
            <a:r>
              <a:rPr lang="en-US" b="0" i="0" dirty="0">
                <a:solidFill>
                  <a:srgbClr val="202122"/>
                </a:solidFill>
                <a:effectLst/>
                <a:latin typeface="Arial" panose="020B0604020202020204" pitchFamily="34" charset="0"/>
              </a:rPr>
              <a:t>A </a:t>
            </a:r>
            <a:r>
              <a:rPr lang="en-US" b="1" i="0" dirty="0">
                <a:solidFill>
                  <a:srgbClr val="202122"/>
                </a:solidFill>
                <a:effectLst/>
                <a:latin typeface="Arial" panose="020B0604020202020204" pitchFamily="34" charset="0"/>
              </a:rPr>
              <a:t>seven-segment display</a:t>
            </a:r>
            <a:r>
              <a:rPr lang="en-US" b="0" i="0" dirty="0">
                <a:solidFill>
                  <a:srgbClr val="202122"/>
                </a:solidFill>
                <a:effectLst/>
                <a:latin typeface="Arial" panose="020B0604020202020204" pitchFamily="34" charset="0"/>
              </a:rPr>
              <a:t> is a form of electronic </a:t>
            </a:r>
            <a:r>
              <a:rPr lang="en-US" b="0" i="0" u="none" strike="noStrike" dirty="0">
                <a:solidFill>
                  <a:schemeClr val="tx1"/>
                </a:solidFill>
                <a:effectLst/>
                <a:latin typeface="Arial" panose="020B0604020202020204" pitchFamily="34" charset="0"/>
              </a:rPr>
              <a:t>display device</a:t>
            </a:r>
            <a:r>
              <a:rPr lang="en-US" b="0" i="0" dirty="0">
                <a:solidFill>
                  <a:schemeClr val="tx1"/>
                </a:solidFill>
                <a:effectLst/>
                <a:latin typeface="Arial" panose="020B0604020202020204" pitchFamily="34" charset="0"/>
              </a:rPr>
              <a:t> for displaying </a:t>
            </a:r>
            <a:r>
              <a:rPr lang="en-US" b="0" i="0" u="none" strike="noStrike" dirty="0">
                <a:solidFill>
                  <a:schemeClr val="tx1"/>
                </a:solidFill>
                <a:effectLst/>
                <a:latin typeface="Arial" panose="020B0604020202020204" pitchFamily="34" charset="0"/>
              </a:rPr>
              <a:t>decimal</a:t>
            </a:r>
            <a:r>
              <a:rPr lang="en-US" b="0" i="0" dirty="0">
                <a:solidFill>
                  <a:schemeClr val="tx1"/>
                </a:solidFill>
                <a:effectLst/>
                <a:latin typeface="Arial" panose="020B0604020202020204" pitchFamily="34" charset="0"/>
              </a:rPr>
              <a:t> </a:t>
            </a:r>
            <a:r>
              <a:rPr lang="en-US" b="0" i="0" u="none" strike="noStrike" dirty="0">
                <a:solidFill>
                  <a:schemeClr val="tx1"/>
                </a:solidFill>
                <a:effectLst/>
                <a:latin typeface="Arial" panose="020B0604020202020204" pitchFamily="34" charset="0"/>
              </a:rPr>
              <a:t>numerals</a:t>
            </a:r>
            <a:r>
              <a:rPr lang="en-US" b="0" i="0" dirty="0">
                <a:solidFill>
                  <a:schemeClr val="tx1"/>
                </a:solidFill>
                <a:effectLst/>
                <a:latin typeface="Arial" panose="020B0604020202020204" pitchFamily="34" charset="0"/>
              </a:rPr>
              <a:t> that is an alternative to the more complex </a:t>
            </a:r>
            <a:r>
              <a:rPr lang="en-US" b="0" i="0" u="none" strike="noStrike" dirty="0">
                <a:solidFill>
                  <a:schemeClr val="tx1"/>
                </a:solidFill>
                <a:effectLst/>
                <a:latin typeface="Arial" panose="020B0604020202020204" pitchFamily="34" charset="0"/>
              </a:rPr>
              <a:t>dot matrix displays</a:t>
            </a:r>
            <a:r>
              <a:rPr lang="en-US" b="0" i="0" dirty="0">
                <a:solidFill>
                  <a:schemeClr val="tx1"/>
                </a:solidFill>
                <a:effectLst/>
                <a:latin typeface="Arial" panose="020B0604020202020204" pitchFamily="34" charset="0"/>
              </a:rPr>
              <a:t>. Seven-segment displays are widely used in </a:t>
            </a:r>
            <a:r>
              <a:rPr lang="en-US" b="0" i="0" u="none" strike="noStrike" dirty="0">
                <a:solidFill>
                  <a:schemeClr val="tx1"/>
                </a:solidFill>
                <a:effectLst/>
                <a:latin typeface="Arial" panose="020B0604020202020204" pitchFamily="34" charset="0"/>
              </a:rPr>
              <a:t>digital clocks</a:t>
            </a:r>
            <a:r>
              <a:rPr lang="en-US" b="0" i="0" dirty="0">
                <a:solidFill>
                  <a:srgbClr val="202122"/>
                </a:solidFill>
                <a:effectLst/>
                <a:latin typeface="Arial" panose="020B0604020202020204" pitchFamily="34" charset="0"/>
              </a:rPr>
              <a:t>, electronic meters, basic calculators, and other electronic devices that display numerical information.</a:t>
            </a:r>
          </a:p>
        </p:txBody>
      </p:sp>
      <p:pic>
        <p:nvPicPr>
          <p:cNvPr id="8" name="Picture 7">
            <a:extLst>
              <a:ext uri="{FF2B5EF4-FFF2-40B4-BE49-F238E27FC236}">
                <a16:creationId xmlns:a16="http://schemas.microsoft.com/office/drawing/2014/main" id="{174D97EB-B59F-4206-9CB2-D2FDE3371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51916"/>
            <a:ext cx="2876550" cy="1590675"/>
          </a:xfrm>
          <a:prstGeom prst="rect">
            <a:avLst/>
          </a:prstGeom>
        </p:spPr>
      </p:pic>
    </p:spTree>
    <p:extLst>
      <p:ext uri="{BB962C8B-B14F-4D97-AF65-F5344CB8AC3E}">
        <p14:creationId xmlns:p14="http://schemas.microsoft.com/office/powerpoint/2010/main" val="70776324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1274</TotalTime>
  <Words>1208</Words>
  <Application>Microsoft Office PowerPoint</Application>
  <PresentationFormat>Widescreen</PresentationFormat>
  <Paragraphs>86</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Candara</vt:lpstr>
      <vt:lpstr>Century Gothic</vt:lpstr>
      <vt:lpstr>Helvetica Neue</vt:lpstr>
      <vt:lpstr>Roboto</vt:lpstr>
      <vt:lpstr>Segoe UI</vt:lpstr>
      <vt:lpstr>Times New Roman</vt:lpstr>
      <vt:lpstr>Wingdings 3</vt:lpstr>
      <vt:lpstr>Wisp</vt:lpstr>
      <vt:lpstr>Project Report on Smart Highway Using 8051 Microcontroller</vt:lpstr>
      <vt:lpstr>Table of Contents </vt:lpstr>
      <vt:lpstr>PowerPoint Presentation</vt:lpstr>
      <vt:lpstr>PowerPoint Presentation</vt:lpstr>
      <vt:lpstr>Introduction </vt:lpstr>
      <vt:lpstr>Wind Energy</vt:lpstr>
      <vt:lpstr>Solar cell</vt:lpstr>
      <vt:lpstr>Block Diagram</vt:lpstr>
      <vt:lpstr>Hardware Specifications</vt:lpstr>
      <vt:lpstr>PowerPoint Presentation</vt:lpstr>
      <vt:lpstr>Other Accessories</vt:lpstr>
      <vt:lpstr>Pin Diagram OF AT9S52 microcontroller </vt:lpstr>
      <vt:lpstr>AT9S52 microcontroller &amp; Interfacing seven segment display to 8051</vt:lpstr>
      <vt:lpstr>PowerPoint Presentation</vt:lpstr>
      <vt:lpstr>PowerPoint Presentation</vt:lpstr>
      <vt:lpstr>PowerPoint Presentation</vt:lpstr>
      <vt:lpstr>PowerPoint Presentation</vt:lpstr>
      <vt:lpstr>PowerPoint Presentation</vt:lpstr>
      <vt:lpstr>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Anjali Mondal</dc:creator>
  <cp:lastModifiedBy>Atul Pandey</cp:lastModifiedBy>
  <cp:revision>99</cp:revision>
  <dcterms:created xsi:type="dcterms:W3CDTF">2021-06-08T13:26:15Z</dcterms:created>
  <dcterms:modified xsi:type="dcterms:W3CDTF">2021-12-30T07:52:39Z</dcterms:modified>
</cp:coreProperties>
</file>